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0" r:id="rId2"/>
    <p:sldId id="258" r:id="rId3"/>
    <p:sldId id="257" r:id="rId4"/>
    <p:sldId id="259" r:id="rId5"/>
    <p:sldId id="269" r:id="rId6"/>
    <p:sldId id="263" r:id="rId7"/>
    <p:sldId id="256" r:id="rId8"/>
    <p:sldId id="279" r:id="rId9"/>
    <p:sldId id="280" r:id="rId10"/>
    <p:sldId id="283" r:id="rId11"/>
    <p:sldId id="282" r:id="rId12"/>
    <p:sldId id="264" r:id="rId13"/>
    <p:sldId id="265" r:id="rId14"/>
    <p:sldId id="266" r:id="rId15"/>
    <p:sldId id="26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3447" autoAdjust="0"/>
  </p:normalViewPr>
  <p:slideViewPr>
    <p:cSldViewPr>
      <p:cViewPr varScale="1">
        <p:scale>
          <a:sx n="105" d="100"/>
          <a:sy n="105" d="100"/>
        </p:scale>
        <p:origin x="174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CEA888-BC27-45E4-A1CF-A708FACC8BAA}" type="datetimeFigureOut">
              <a:rPr lang="en-US" smtClean="0"/>
              <a:t>1/14/25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7CA6C7-9ABA-4F26-8504-F18069DA6A25}" type="slidenum">
              <a:rPr lang="en-US" smtClean="0"/>
              <a:t>‹#›</a:t>
            </a:fld>
            <a:endParaRPr lang="en-US"/>
          </a:p>
        </p:txBody>
      </p:sp>
    </p:spTree>
    <p:extLst>
      <p:ext uri="{BB962C8B-B14F-4D97-AF65-F5344CB8AC3E}">
        <p14:creationId xmlns:p14="http://schemas.microsoft.com/office/powerpoint/2010/main" val="1774681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Identify scientific questions</a:t>
            </a:r>
          </a:p>
          <a:p>
            <a:r>
              <a:rPr lang="en-US" sz="1200" dirty="0"/>
              <a:t>- know your question</a:t>
            </a:r>
          </a:p>
          <a:p>
            <a:r>
              <a:rPr lang="en-US" sz="1200" dirty="0"/>
              <a:t>- balance generality/specificity (while not being vague: explore climate change effects on plants)</a:t>
            </a:r>
          </a:p>
          <a:p>
            <a:endParaRPr lang="en-US" sz="1200" dirty="0"/>
          </a:p>
          <a:p>
            <a:r>
              <a:rPr lang="en-US" sz="1200" b="1" dirty="0"/>
              <a:t>Choose deterministic model(s)</a:t>
            </a:r>
          </a:p>
          <a:p>
            <a:r>
              <a:rPr lang="en-US" sz="1200" dirty="0"/>
              <a:t>- phenomenological/mechanistic expectation in the absence of noise</a:t>
            </a:r>
          </a:p>
          <a:p>
            <a:endParaRPr lang="en-US" sz="1200" dirty="0"/>
          </a:p>
          <a:p>
            <a:r>
              <a:rPr lang="en-US" sz="1200" b="1" dirty="0"/>
              <a:t>Choose stochastic model(s)</a:t>
            </a:r>
          </a:p>
          <a:p>
            <a:r>
              <a:rPr lang="en-US" sz="1200" dirty="0"/>
              <a:t>- what is the variation around the expected pattern?</a:t>
            </a:r>
          </a:p>
          <a:p>
            <a:r>
              <a:rPr lang="en-US" sz="1200" dirty="0"/>
              <a:t>- measurement error (</a:t>
            </a:r>
            <a:r>
              <a:rPr lang="en-US" sz="1200" dirty="0" err="1"/>
              <a:t>rnorm</a:t>
            </a:r>
            <a:r>
              <a:rPr lang="en-US" sz="1200" dirty="0"/>
              <a:t>) + natural probability processes (many other </a:t>
            </a:r>
            <a:r>
              <a:rPr lang="en-US" sz="1200" dirty="0" err="1"/>
              <a:t>p.dist</a:t>
            </a:r>
            <a:r>
              <a:rPr lang="en-US" sz="1200" dirty="0"/>
              <a:t>)</a:t>
            </a:r>
          </a:p>
          <a:p>
            <a:endParaRPr lang="en-US" sz="1200" dirty="0"/>
          </a:p>
          <a:p>
            <a:r>
              <a:rPr lang="en-US" sz="1200" b="1" dirty="0"/>
              <a:t>Fit parameters</a:t>
            </a:r>
          </a:p>
          <a:p>
            <a:r>
              <a:rPr lang="en-US" sz="1200" dirty="0"/>
              <a:t>- estimate the deterministic and stochastic parameters (no real biology involved in this step)</a:t>
            </a:r>
          </a:p>
          <a:p>
            <a:endParaRPr lang="en-US" sz="1200" dirty="0"/>
          </a:p>
          <a:p>
            <a:r>
              <a:rPr lang="en-US" sz="1200" b="1" dirty="0"/>
              <a:t>Estimate confidence intervals/select models</a:t>
            </a:r>
          </a:p>
          <a:p>
            <a:r>
              <a:rPr lang="en-US" sz="1200" dirty="0"/>
              <a:t>- obtain reasonable estimates of uncertainty </a:t>
            </a:r>
          </a:p>
          <a:p>
            <a:r>
              <a:rPr lang="en-US" sz="1200" dirty="0"/>
              <a:t>- test hypotheses</a:t>
            </a:r>
          </a:p>
          <a:p>
            <a:r>
              <a:rPr lang="en-US" sz="1200" dirty="0"/>
              <a:t>- select among candidate models</a:t>
            </a:r>
          </a:p>
          <a:p>
            <a:endParaRPr lang="en-US" sz="1200" dirty="0"/>
          </a:p>
          <a:p>
            <a:r>
              <a:rPr lang="en-US" sz="1200" b="1" dirty="0"/>
              <a:t>Put results together to answer question</a:t>
            </a:r>
          </a:p>
          <a:p>
            <a:r>
              <a:rPr lang="en-US" sz="1200" dirty="0"/>
              <a:t>- return to step #1 and continue</a:t>
            </a:r>
          </a:p>
          <a:p>
            <a:endParaRPr lang="en-US" dirty="0"/>
          </a:p>
        </p:txBody>
      </p:sp>
      <p:sp>
        <p:nvSpPr>
          <p:cNvPr id="4" name="Slide Number Placeholder 3"/>
          <p:cNvSpPr>
            <a:spLocks noGrp="1"/>
          </p:cNvSpPr>
          <p:nvPr>
            <p:ph type="sldNum" sz="quarter" idx="10"/>
          </p:nvPr>
        </p:nvSpPr>
        <p:spPr/>
        <p:txBody>
          <a:bodyPr/>
          <a:lstStyle/>
          <a:p>
            <a:fld id="{F97CA6C7-9ABA-4F26-8504-F18069DA6A25}" type="slidenum">
              <a:rPr lang="en-US" smtClean="0"/>
              <a:t>7</a:t>
            </a:fld>
            <a:endParaRPr lang="en-US"/>
          </a:p>
        </p:txBody>
      </p:sp>
    </p:spTree>
    <p:extLst>
      <p:ext uri="{BB962C8B-B14F-4D97-AF65-F5344CB8AC3E}">
        <p14:creationId xmlns:p14="http://schemas.microsoft.com/office/powerpoint/2010/main" val="426060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87EE87-85C1-48E8-A35F-F5D3DEBAB9A4}" type="datetimeFigureOut">
              <a:rPr lang="en-US" smtClean="0"/>
              <a:t>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1612197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7EE87-85C1-48E8-A35F-F5D3DEBAB9A4}" type="datetimeFigureOut">
              <a:rPr lang="en-US" smtClean="0"/>
              <a:t>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201057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7EE87-85C1-48E8-A35F-F5D3DEBAB9A4}" type="datetimeFigureOut">
              <a:rPr lang="en-US" smtClean="0"/>
              <a:t>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378581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7EE87-85C1-48E8-A35F-F5D3DEBAB9A4}" type="datetimeFigureOut">
              <a:rPr lang="en-US" smtClean="0"/>
              <a:t>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296094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7EE87-85C1-48E8-A35F-F5D3DEBAB9A4}" type="datetimeFigureOut">
              <a:rPr lang="en-US" smtClean="0"/>
              <a:t>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35520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7EE87-85C1-48E8-A35F-F5D3DEBAB9A4}" type="datetimeFigureOut">
              <a:rPr lang="en-US" smtClean="0"/>
              <a:t>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83360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7EE87-85C1-48E8-A35F-F5D3DEBAB9A4}" type="datetimeFigureOut">
              <a:rPr lang="en-US" smtClean="0"/>
              <a:t>1/14/25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3190978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7EE87-85C1-48E8-A35F-F5D3DEBAB9A4}" type="datetimeFigureOut">
              <a:rPr lang="en-US" smtClean="0"/>
              <a:t>1/14/25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338432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7EE87-85C1-48E8-A35F-F5D3DEBAB9A4}" type="datetimeFigureOut">
              <a:rPr lang="en-US" smtClean="0"/>
              <a:t>1/14/25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14098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87EE87-85C1-48E8-A35F-F5D3DEBAB9A4}" type="datetimeFigureOut">
              <a:rPr lang="en-US" smtClean="0"/>
              <a:t>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55866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87EE87-85C1-48E8-A35F-F5D3DEBAB9A4}" type="datetimeFigureOut">
              <a:rPr lang="en-US" smtClean="0"/>
              <a:t>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48BAA-43F1-4006-BF77-3138C55E7737}" type="slidenum">
              <a:rPr lang="en-US" smtClean="0"/>
              <a:t>‹#›</a:t>
            </a:fld>
            <a:endParaRPr lang="en-US"/>
          </a:p>
        </p:txBody>
      </p:sp>
    </p:spTree>
    <p:extLst>
      <p:ext uri="{BB962C8B-B14F-4D97-AF65-F5344CB8AC3E}">
        <p14:creationId xmlns:p14="http://schemas.microsoft.com/office/powerpoint/2010/main" val="60086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7EE87-85C1-48E8-A35F-F5D3DEBAB9A4}" type="datetimeFigureOut">
              <a:rPr lang="en-US" smtClean="0"/>
              <a:t>1/14/25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48BAA-43F1-4006-BF77-3138C55E7737}" type="slidenum">
              <a:rPr lang="en-US" smtClean="0"/>
              <a:t>‹#›</a:t>
            </a:fld>
            <a:endParaRPr lang="en-US"/>
          </a:p>
        </p:txBody>
      </p:sp>
    </p:spTree>
    <p:extLst>
      <p:ext uri="{BB962C8B-B14F-4D97-AF65-F5344CB8AC3E}">
        <p14:creationId xmlns:p14="http://schemas.microsoft.com/office/powerpoint/2010/main" val="414848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380"/>
            <a:ext cx="9144000" cy="4960620"/>
          </a:xfrm>
          <a:prstGeom prst="rect">
            <a:avLst/>
          </a:prstGeom>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lumMod val="75000"/>
                  </a:schemeClr>
                </a:solidFill>
              </a:rPr>
              <a:t>Effective data analysis…</a:t>
            </a:r>
          </a:p>
          <a:p>
            <a:r>
              <a:rPr lang="en-US" dirty="0">
                <a:solidFill>
                  <a:schemeClr val="accent1">
                    <a:lumMod val="75000"/>
                  </a:schemeClr>
                </a:solidFill>
              </a:rPr>
              <a:t>…begins with effective data management</a:t>
            </a:r>
          </a:p>
        </p:txBody>
      </p:sp>
      <p:sp>
        <p:nvSpPr>
          <p:cNvPr id="6" name="Rectangle 5"/>
          <p:cNvSpPr/>
          <p:nvPr/>
        </p:nvSpPr>
        <p:spPr>
          <a:xfrm>
            <a:off x="1267634" y="3247429"/>
            <a:ext cx="6608732" cy="1015663"/>
          </a:xfrm>
          <a:prstGeom prst="rect">
            <a:avLst/>
          </a:prstGeom>
        </p:spPr>
        <p:txBody>
          <a:bodyPr wrap="none">
            <a:spAutoFit/>
          </a:bodyPr>
          <a:lstStyle/>
          <a:p>
            <a:r>
              <a:rPr lang="en-US" sz="6000" dirty="0">
                <a:solidFill>
                  <a:srgbClr val="FF0000"/>
                </a:solidFill>
              </a:rPr>
              <a:t>These days are over!</a:t>
            </a:r>
          </a:p>
        </p:txBody>
      </p:sp>
    </p:spTree>
    <p:extLst>
      <p:ext uri="{BB962C8B-B14F-4D97-AF65-F5344CB8AC3E}">
        <p14:creationId xmlns:p14="http://schemas.microsoft.com/office/powerpoint/2010/main" val="393549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0FBD4-0EA9-9CD7-5C8F-B28AFAAE1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F35B9-6769-F8AA-772C-01495E999A42}"/>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EE6F4D03-DA31-6B3C-0E7E-85278EEFDDAD}"/>
              </a:ext>
            </a:extLst>
          </p:cNvPr>
          <p:cNvSpPr>
            <a:spLocks noGrp="1"/>
          </p:cNvSpPr>
          <p:nvPr>
            <p:ph idx="1"/>
          </p:nvPr>
        </p:nvSpPr>
        <p:spPr>
          <a:xfrm>
            <a:off x="457200" y="1166018"/>
            <a:ext cx="8229600" cy="4525963"/>
          </a:xfrm>
        </p:spPr>
        <p:txBody>
          <a:bodyPr>
            <a:normAutofit/>
          </a:bodyPr>
          <a:lstStyle/>
          <a:p>
            <a:r>
              <a:rPr lang="en-US" sz="2800" dirty="0"/>
              <a:t>Shakespeare on statistical modeling (according to Chat-GPT-4, which is itself a model)</a:t>
            </a:r>
          </a:p>
        </p:txBody>
      </p:sp>
      <p:pic>
        <p:nvPicPr>
          <p:cNvPr id="1026" name="Picture 2" descr="William Shakespeare - Wikipedia">
            <a:extLst>
              <a:ext uri="{FF2B5EF4-FFF2-40B4-BE49-F238E27FC236}">
                <a16:creationId xmlns:a16="http://schemas.microsoft.com/office/drawing/2014/main" id="{2280C847-740F-CD46-9B79-0331B14B4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490" y="2309018"/>
            <a:ext cx="2487757" cy="31702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C1508F-AA38-739E-8A12-DC58CA2AF1C3}"/>
              </a:ext>
            </a:extLst>
          </p:cNvPr>
          <p:cNvSpPr txBox="1"/>
          <p:nvPr/>
        </p:nvSpPr>
        <p:spPr>
          <a:xfrm>
            <a:off x="152400" y="2192368"/>
            <a:ext cx="6324599" cy="4708981"/>
          </a:xfrm>
          <a:prstGeom prst="rect">
            <a:avLst/>
          </a:prstGeom>
          <a:noFill/>
        </p:spPr>
        <p:txBody>
          <a:bodyPr wrap="square" rtlCol="0">
            <a:spAutoFit/>
          </a:bodyPr>
          <a:lstStyle/>
          <a:p>
            <a:r>
              <a:rPr lang="en-US" sz="1500" dirty="0"/>
              <a:t>Ah, fair statistics! Thou art the lens through which the world is seen, the key that doth unlock the vaults of truth. In science's realm, where shadows oft do dance and mysteries abound, thy numbers are the stars that guide our quest. With thee, we sift the chaos of the natural world, and from its tangled threads, weave patterns of meaning and law.</a:t>
            </a:r>
          </a:p>
          <a:p>
            <a:endParaRPr lang="en-US" sz="1500" dirty="0"/>
          </a:p>
          <a:p>
            <a:r>
              <a:rPr lang="en-US" sz="1500" dirty="0"/>
              <a:t>Through thee, we measure the pulse of nature's heart, discern the rhythm in the rise and fall of life’s tide, and find in the smallest mote the echoes of the grand design. For what is science but the pursuit of truth? And what is truth, if not the clarity that thy figures bring?</a:t>
            </a:r>
          </a:p>
          <a:p>
            <a:endParaRPr lang="en-US" sz="1500" dirty="0"/>
          </a:p>
          <a:p>
            <a:r>
              <a:rPr lang="en-US" sz="1500" dirty="0"/>
              <a:t>But let us not forget, sweet statistics, thy power is double-edged. For in careless hands, thou art but a trickster, a jester donning the garb of reason, leading us astray with false conclusions and misguided whims. Yet, in the hands of the wise, thou art a beacon, a torch that lights the path to knowledge, and in thy glow, the darkness of ignorance doth fade away.</a:t>
            </a:r>
          </a:p>
          <a:p>
            <a:endParaRPr lang="en-US" sz="1500" dirty="0"/>
          </a:p>
          <a:p>
            <a:r>
              <a:rPr lang="en-US" sz="1500" dirty="0"/>
              <a:t>So let us cherish thee, fair statistics, as the scientist’s most trusted friend. For in thy embrace, we grasp the very essence of the world, and in that grasp, we hold the power to shape our destiny.</a:t>
            </a:r>
          </a:p>
        </p:txBody>
      </p:sp>
    </p:spTree>
    <p:extLst>
      <p:ext uri="{BB962C8B-B14F-4D97-AF65-F5344CB8AC3E}">
        <p14:creationId xmlns:p14="http://schemas.microsoft.com/office/powerpoint/2010/main" val="405256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350E-B661-74B7-5627-D08DE41F1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7F086-D7EC-7D3D-AA5D-8D09A05F507B}"/>
              </a:ext>
            </a:extLst>
          </p:cNvPr>
          <p:cNvSpPr>
            <a:spLocks noGrp="1"/>
          </p:cNvSpPr>
          <p:nvPr>
            <p:ph type="title"/>
          </p:nvPr>
        </p:nvSpPr>
        <p:spPr/>
        <p:txBody>
          <a:bodyPr/>
          <a:lstStyle/>
          <a:p>
            <a:r>
              <a:rPr lang="en-US" dirty="0"/>
              <a:t>Statistical Models</a:t>
            </a:r>
          </a:p>
        </p:txBody>
      </p:sp>
      <p:sp>
        <p:nvSpPr>
          <p:cNvPr id="3" name="Content Placeholder 2">
            <a:extLst>
              <a:ext uri="{FF2B5EF4-FFF2-40B4-BE49-F238E27FC236}">
                <a16:creationId xmlns:a16="http://schemas.microsoft.com/office/drawing/2014/main" id="{1257EE3B-CBBB-5428-F68A-80EFC97982B9}"/>
              </a:ext>
            </a:extLst>
          </p:cNvPr>
          <p:cNvSpPr>
            <a:spLocks noGrp="1"/>
          </p:cNvSpPr>
          <p:nvPr>
            <p:ph idx="1"/>
          </p:nvPr>
        </p:nvSpPr>
        <p:spPr/>
        <p:txBody>
          <a:bodyPr/>
          <a:lstStyle/>
          <a:p>
            <a:r>
              <a:rPr lang="en-US" dirty="0"/>
              <a:t>Good statistical modeling accomplishes two goals</a:t>
            </a:r>
          </a:p>
          <a:p>
            <a:pPr lvl="1"/>
            <a:r>
              <a:rPr lang="en-US" dirty="0"/>
              <a:t>1. It includes a quantitative description of a biological process</a:t>
            </a:r>
          </a:p>
          <a:p>
            <a:pPr lvl="1"/>
            <a:r>
              <a:rPr lang="en-US" dirty="0"/>
              <a:t>2. It quantifies uncertainty that arises from sampling of a population</a:t>
            </a:r>
          </a:p>
          <a:p>
            <a:r>
              <a:rPr lang="en-US" dirty="0"/>
              <a:t>Scientists are interested in populations (all individuals for which the question applies), but can only collect data on a sample</a:t>
            </a:r>
          </a:p>
          <a:p>
            <a:endParaRPr lang="en-US" dirty="0"/>
          </a:p>
          <a:p>
            <a:pPr marL="0" indent="0">
              <a:buNone/>
            </a:pPr>
            <a:endParaRPr lang="en-US" dirty="0"/>
          </a:p>
        </p:txBody>
      </p:sp>
    </p:spTree>
    <p:extLst>
      <p:ext uri="{BB962C8B-B14F-4D97-AF65-F5344CB8AC3E}">
        <p14:creationId xmlns:p14="http://schemas.microsoft.com/office/powerpoint/2010/main" val="485407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9C0D-7021-6510-7E5C-46928A0E06C7}"/>
              </a:ext>
            </a:extLst>
          </p:cNvPr>
          <p:cNvSpPr>
            <a:spLocks noGrp="1"/>
          </p:cNvSpPr>
          <p:nvPr>
            <p:ph type="title"/>
          </p:nvPr>
        </p:nvSpPr>
        <p:spPr/>
        <p:txBody>
          <a:bodyPr/>
          <a:lstStyle/>
          <a:p>
            <a:r>
              <a:rPr lang="en-US" dirty="0">
                <a:solidFill>
                  <a:schemeClr val="tx2"/>
                </a:solidFill>
              </a:rPr>
              <a:t>An Example in Action</a:t>
            </a:r>
          </a:p>
        </p:txBody>
      </p:sp>
      <p:sp>
        <p:nvSpPr>
          <p:cNvPr id="3" name="Content Placeholder 2">
            <a:extLst>
              <a:ext uri="{FF2B5EF4-FFF2-40B4-BE49-F238E27FC236}">
                <a16:creationId xmlns:a16="http://schemas.microsoft.com/office/drawing/2014/main" id="{376AC56D-6905-EE57-50D7-98AF4A6547FE}"/>
              </a:ext>
            </a:extLst>
          </p:cNvPr>
          <p:cNvSpPr>
            <a:spLocks noGrp="1"/>
          </p:cNvSpPr>
          <p:nvPr>
            <p:ph idx="1"/>
          </p:nvPr>
        </p:nvSpPr>
        <p:spPr>
          <a:xfrm>
            <a:off x="457200" y="1600200"/>
            <a:ext cx="8382000" cy="4525963"/>
          </a:xfrm>
        </p:spPr>
        <p:txBody>
          <a:bodyPr>
            <a:normAutofit/>
          </a:bodyPr>
          <a:lstStyle/>
          <a:p>
            <a:r>
              <a:rPr lang="en-US" dirty="0"/>
              <a:t>Highly Pathogenic Avian Influenza (HPAI) recently spilled into cattle</a:t>
            </a:r>
          </a:p>
          <a:p>
            <a:r>
              <a:rPr lang="en-US" dirty="0"/>
              <a:t>USDA reports farms that have the infection by date</a:t>
            </a:r>
          </a:p>
          <a:p>
            <a:r>
              <a:rPr lang="en-US" sz="2000" b="1" dirty="0"/>
              <a:t>Question:</a:t>
            </a:r>
            <a:r>
              <a:rPr lang="en-US" sz="2000" dirty="0"/>
              <a:t> Is anything currently limiting the rate of infections across farms?</a:t>
            </a:r>
          </a:p>
          <a:p>
            <a:r>
              <a:rPr lang="en-US" sz="2000" b="1" dirty="0"/>
              <a:t>Data:</a:t>
            </a:r>
            <a:r>
              <a:rPr lang="en-US" sz="2000" dirty="0"/>
              <a:t> collected infections by date from USDA</a:t>
            </a:r>
          </a:p>
          <a:p>
            <a:r>
              <a:rPr lang="en-US" sz="2000" b="1" dirty="0"/>
              <a:t>Model:</a:t>
            </a:r>
            <a:r>
              <a:rPr lang="en-US" sz="2000" dirty="0"/>
              <a:t> Unlimited population growth indicated by exponential growth.</a:t>
            </a:r>
          </a:p>
          <a:p>
            <a:r>
              <a:rPr lang="en-US" sz="2000" dirty="0"/>
              <a:t>(Note: deterministic exponential growth shows a straight-line relationship between log(individuals) and time)</a:t>
            </a:r>
          </a:p>
          <a:p>
            <a:endParaRPr lang="en-US" sz="2000" dirty="0"/>
          </a:p>
          <a:p>
            <a:endParaRPr lang="en-US" sz="2000" dirty="0"/>
          </a:p>
        </p:txBody>
      </p:sp>
    </p:spTree>
    <p:extLst>
      <p:ext uri="{BB962C8B-B14F-4D97-AF65-F5344CB8AC3E}">
        <p14:creationId xmlns:p14="http://schemas.microsoft.com/office/powerpoint/2010/main" val="357789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81FC-3F66-0925-A782-A819A8BF8F7C}"/>
              </a:ext>
            </a:extLst>
          </p:cNvPr>
          <p:cNvSpPr>
            <a:spLocks noGrp="1"/>
          </p:cNvSpPr>
          <p:nvPr>
            <p:ph type="title"/>
          </p:nvPr>
        </p:nvSpPr>
        <p:spPr/>
        <p:txBody>
          <a:bodyPr/>
          <a:lstStyle/>
          <a:p>
            <a:r>
              <a:rPr lang="en-US" dirty="0"/>
              <a:t>Exponential Growth</a:t>
            </a:r>
          </a:p>
        </p:txBody>
      </p:sp>
      <p:pic>
        <p:nvPicPr>
          <p:cNvPr id="4" name="Picture 3">
            <a:extLst>
              <a:ext uri="{FF2B5EF4-FFF2-40B4-BE49-F238E27FC236}">
                <a16:creationId xmlns:a16="http://schemas.microsoft.com/office/drawing/2014/main" id="{B75D258B-C7CB-5AC4-BFD3-FA6402FCCC96}"/>
              </a:ext>
            </a:extLst>
          </p:cNvPr>
          <p:cNvPicPr>
            <a:picLocks noChangeAspect="1"/>
          </p:cNvPicPr>
          <p:nvPr/>
        </p:nvPicPr>
        <p:blipFill>
          <a:blip r:embed="rId2"/>
          <a:stretch>
            <a:fillRect/>
          </a:stretch>
        </p:blipFill>
        <p:spPr>
          <a:xfrm>
            <a:off x="304799" y="2971800"/>
            <a:ext cx="4072365" cy="3886200"/>
          </a:xfrm>
          <a:prstGeom prst="rect">
            <a:avLst/>
          </a:prstGeom>
        </p:spPr>
      </p:pic>
      <p:pic>
        <p:nvPicPr>
          <p:cNvPr id="5" name="Picture 4">
            <a:extLst>
              <a:ext uri="{FF2B5EF4-FFF2-40B4-BE49-F238E27FC236}">
                <a16:creationId xmlns:a16="http://schemas.microsoft.com/office/drawing/2014/main" id="{93A5F653-248F-0B61-2A2C-1AA38EFB5ACE}"/>
              </a:ext>
            </a:extLst>
          </p:cNvPr>
          <p:cNvPicPr>
            <a:picLocks noChangeAspect="1"/>
          </p:cNvPicPr>
          <p:nvPr/>
        </p:nvPicPr>
        <p:blipFill>
          <a:blip r:embed="rId3"/>
          <a:stretch>
            <a:fillRect/>
          </a:stretch>
        </p:blipFill>
        <p:spPr>
          <a:xfrm>
            <a:off x="4766838" y="2971800"/>
            <a:ext cx="3967786" cy="3786401"/>
          </a:xfrm>
          <a:prstGeom prst="rect">
            <a:avLst/>
          </a:prstGeom>
        </p:spPr>
      </p:pic>
      <p:pic>
        <p:nvPicPr>
          <p:cNvPr id="6" name="Picture 5">
            <a:extLst>
              <a:ext uri="{FF2B5EF4-FFF2-40B4-BE49-F238E27FC236}">
                <a16:creationId xmlns:a16="http://schemas.microsoft.com/office/drawing/2014/main" id="{FA83325F-71E0-C10F-3EA6-711E91DAAD94}"/>
              </a:ext>
            </a:extLst>
          </p:cNvPr>
          <p:cNvPicPr>
            <a:picLocks noChangeAspect="1"/>
          </p:cNvPicPr>
          <p:nvPr/>
        </p:nvPicPr>
        <p:blipFill>
          <a:blip r:embed="rId4"/>
          <a:stretch>
            <a:fillRect/>
          </a:stretch>
        </p:blipFill>
        <p:spPr>
          <a:xfrm>
            <a:off x="1447800" y="2209800"/>
            <a:ext cx="2209800" cy="469900"/>
          </a:xfrm>
          <a:prstGeom prst="rect">
            <a:avLst/>
          </a:prstGeom>
        </p:spPr>
      </p:pic>
      <p:pic>
        <p:nvPicPr>
          <p:cNvPr id="7" name="Picture 6">
            <a:extLst>
              <a:ext uri="{FF2B5EF4-FFF2-40B4-BE49-F238E27FC236}">
                <a16:creationId xmlns:a16="http://schemas.microsoft.com/office/drawing/2014/main" id="{3938B3D4-EA13-FF25-C9D8-B6C570D6321F}"/>
              </a:ext>
            </a:extLst>
          </p:cNvPr>
          <p:cNvPicPr>
            <a:picLocks noChangeAspect="1"/>
          </p:cNvPicPr>
          <p:nvPr/>
        </p:nvPicPr>
        <p:blipFill>
          <a:blip r:embed="rId5"/>
          <a:stretch>
            <a:fillRect/>
          </a:stretch>
        </p:blipFill>
        <p:spPr>
          <a:xfrm>
            <a:off x="5181600" y="2273300"/>
            <a:ext cx="3390900" cy="406400"/>
          </a:xfrm>
          <a:prstGeom prst="rect">
            <a:avLst/>
          </a:prstGeom>
        </p:spPr>
      </p:pic>
      <p:cxnSp>
        <p:nvCxnSpPr>
          <p:cNvPr id="9" name="Straight Arrow Connector 8">
            <a:extLst>
              <a:ext uri="{FF2B5EF4-FFF2-40B4-BE49-F238E27FC236}">
                <a16:creationId xmlns:a16="http://schemas.microsoft.com/office/drawing/2014/main" id="{F04FBBA6-1A60-4308-4DFA-F6DC30704A06}"/>
              </a:ext>
            </a:extLst>
          </p:cNvPr>
          <p:cNvCxnSpPr/>
          <p:nvPr/>
        </p:nvCxnSpPr>
        <p:spPr>
          <a:xfrm>
            <a:off x="3810000" y="2444750"/>
            <a:ext cx="1295400" cy="0"/>
          </a:xfrm>
          <a:prstGeom prst="straightConnector1">
            <a:avLst/>
          </a:prstGeom>
          <a:ln w="666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21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9C0D-7021-6510-7E5C-46928A0E06C7}"/>
              </a:ext>
            </a:extLst>
          </p:cNvPr>
          <p:cNvSpPr>
            <a:spLocks noGrp="1"/>
          </p:cNvSpPr>
          <p:nvPr>
            <p:ph type="title"/>
          </p:nvPr>
        </p:nvSpPr>
        <p:spPr/>
        <p:txBody>
          <a:bodyPr/>
          <a:lstStyle/>
          <a:p>
            <a:r>
              <a:rPr lang="en-US" dirty="0">
                <a:solidFill>
                  <a:schemeClr val="tx2"/>
                </a:solidFill>
              </a:rPr>
              <a:t>An Example in Action</a:t>
            </a:r>
          </a:p>
        </p:txBody>
      </p:sp>
      <p:sp>
        <p:nvSpPr>
          <p:cNvPr id="3" name="Content Placeholder 2">
            <a:extLst>
              <a:ext uri="{FF2B5EF4-FFF2-40B4-BE49-F238E27FC236}">
                <a16:creationId xmlns:a16="http://schemas.microsoft.com/office/drawing/2014/main" id="{376AC56D-6905-EE57-50D7-98AF4A6547FE}"/>
              </a:ext>
            </a:extLst>
          </p:cNvPr>
          <p:cNvSpPr>
            <a:spLocks noGrp="1"/>
          </p:cNvSpPr>
          <p:nvPr>
            <p:ph idx="1"/>
          </p:nvPr>
        </p:nvSpPr>
        <p:spPr>
          <a:xfrm>
            <a:off x="457200" y="1600200"/>
            <a:ext cx="8382000" cy="4525963"/>
          </a:xfrm>
        </p:spPr>
        <p:txBody>
          <a:bodyPr>
            <a:normAutofit lnSpcReduction="10000"/>
          </a:bodyPr>
          <a:lstStyle/>
          <a:p>
            <a:r>
              <a:rPr lang="en-US" dirty="0"/>
              <a:t>Highly Pathogenic Avian Influenza (HPAI) recently spilled into cattle</a:t>
            </a:r>
          </a:p>
          <a:p>
            <a:r>
              <a:rPr lang="en-US" dirty="0"/>
              <a:t>USDA reports farms that have the infection by date</a:t>
            </a:r>
          </a:p>
          <a:p>
            <a:r>
              <a:rPr lang="en-US" sz="2000" b="1" dirty="0"/>
              <a:t>Question:</a:t>
            </a:r>
            <a:r>
              <a:rPr lang="en-US" sz="2000" dirty="0"/>
              <a:t> Is anything currently limiting the rate of infections across farms?</a:t>
            </a:r>
          </a:p>
          <a:p>
            <a:r>
              <a:rPr lang="en-US" sz="2000" b="1" dirty="0"/>
              <a:t>Data:</a:t>
            </a:r>
            <a:r>
              <a:rPr lang="en-US" sz="2000" dirty="0"/>
              <a:t> collected infections by date from USDA</a:t>
            </a:r>
          </a:p>
          <a:p>
            <a:r>
              <a:rPr lang="en-US" sz="2000" b="1" dirty="0"/>
              <a:t>Model:</a:t>
            </a:r>
            <a:r>
              <a:rPr lang="en-US" sz="2000" dirty="0"/>
              <a:t> Unlimited population growth indicated by exponential growth.</a:t>
            </a:r>
          </a:p>
          <a:p>
            <a:r>
              <a:rPr lang="en-US" sz="2000" dirty="0"/>
              <a:t>(Note: deterministic exponential growth shows a straight-line relationship between log(individuals) and time)</a:t>
            </a:r>
          </a:p>
          <a:p>
            <a:r>
              <a:rPr lang="en-US" sz="2000" b="1" dirty="0"/>
              <a:t>Fit Parameters:</a:t>
            </a:r>
          </a:p>
          <a:p>
            <a:pPr lvl="1"/>
            <a:r>
              <a:rPr lang="en-US" sz="1600" dirty="0"/>
              <a:t>Parameter of interest is the slope. The slope is the growth rate over the time period.</a:t>
            </a:r>
          </a:p>
          <a:p>
            <a:pPr lvl="1"/>
            <a:r>
              <a:rPr lang="en-US" sz="1600" dirty="0"/>
              <a:t>Slope estimated to be </a:t>
            </a:r>
            <a:r>
              <a:rPr lang="en-US" sz="1600" i="1" dirty="0"/>
              <a:t>r</a:t>
            </a:r>
            <a:r>
              <a:rPr lang="en-US" sz="1600" dirty="0"/>
              <a:t> = 0.0146, p &lt; 10</a:t>
            </a:r>
            <a:r>
              <a:rPr lang="en-US" sz="1600" baseline="30000" dirty="0"/>
              <a:t>-16</a:t>
            </a:r>
          </a:p>
          <a:p>
            <a:endParaRPr lang="en-US" sz="2000" dirty="0"/>
          </a:p>
          <a:p>
            <a:endParaRPr lang="en-US" sz="2000" dirty="0"/>
          </a:p>
        </p:txBody>
      </p:sp>
    </p:spTree>
    <p:extLst>
      <p:ext uri="{BB962C8B-B14F-4D97-AF65-F5344CB8AC3E}">
        <p14:creationId xmlns:p14="http://schemas.microsoft.com/office/powerpoint/2010/main" val="67069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5170-C506-2F2A-37C1-4C48FC144D49}"/>
              </a:ext>
            </a:extLst>
          </p:cNvPr>
          <p:cNvSpPr>
            <a:spLocks noGrp="1"/>
          </p:cNvSpPr>
          <p:nvPr>
            <p:ph type="title"/>
          </p:nvPr>
        </p:nvSpPr>
        <p:spPr/>
        <p:txBody>
          <a:bodyPr/>
          <a:lstStyle/>
          <a:p>
            <a:r>
              <a:rPr lang="en-US" dirty="0">
                <a:solidFill>
                  <a:schemeClr val="tx2"/>
                </a:solidFill>
              </a:rPr>
              <a:t>An Example in Action</a:t>
            </a:r>
            <a:endParaRPr lang="en-US" dirty="0"/>
          </a:p>
        </p:txBody>
      </p:sp>
      <p:pic>
        <p:nvPicPr>
          <p:cNvPr id="6" name="Picture 5">
            <a:extLst>
              <a:ext uri="{FF2B5EF4-FFF2-40B4-BE49-F238E27FC236}">
                <a16:creationId xmlns:a16="http://schemas.microsoft.com/office/drawing/2014/main" id="{F86F3305-E06E-B0BD-391E-93B76E33D0A8}"/>
              </a:ext>
            </a:extLst>
          </p:cNvPr>
          <p:cNvPicPr>
            <a:picLocks noChangeAspect="1"/>
          </p:cNvPicPr>
          <p:nvPr/>
        </p:nvPicPr>
        <p:blipFill>
          <a:blip r:embed="rId2"/>
          <a:stretch>
            <a:fillRect/>
          </a:stretch>
        </p:blipFill>
        <p:spPr>
          <a:xfrm>
            <a:off x="53829" y="1524000"/>
            <a:ext cx="9036341" cy="3505200"/>
          </a:xfrm>
          <a:prstGeom prst="rect">
            <a:avLst/>
          </a:prstGeom>
        </p:spPr>
      </p:pic>
      <p:sp>
        <p:nvSpPr>
          <p:cNvPr id="7" name="TextBox 6">
            <a:extLst>
              <a:ext uri="{FF2B5EF4-FFF2-40B4-BE49-F238E27FC236}">
                <a16:creationId xmlns:a16="http://schemas.microsoft.com/office/drawing/2014/main" id="{E2422CDA-12DD-953D-1B11-77239D5E98DA}"/>
              </a:ext>
            </a:extLst>
          </p:cNvPr>
          <p:cNvSpPr txBox="1"/>
          <p:nvPr/>
        </p:nvSpPr>
        <p:spPr>
          <a:xfrm>
            <a:off x="367645" y="5213023"/>
            <a:ext cx="8283806" cy="1200329"/>
          </a:xfrm>
          <a:prstGeom prst="rect">
            <a:avLst/>
          </a:prstGeom>
          <a:noFill/>
        </p:spPr>
        <p:txBody>
          <a:bodyPr wrap="none" rtlCol="0">
            <a:spAutoFit/>
          </a:bodyPr>
          <a:lstStyle/>
          <a:p>
            <a:pPr marL="285750" indent="-285750">
              <a:buFont typeface="Arial" panose="020B0604020202020204" pitchFamily="34" charset="0"/>
              <a:buChar char="•"/>
            </a:pPr>
            <a:r>
              <a:rPr lang="en-US" dirty="0"/>
              <a:t>I’ve got a significant result, I’m good right?</a:t>
            </a:r>
          </a:p>
          <a:p>
            <a:pPr marL="285750" indent="-285750">
              <a:buFont typeface="Arial" panose="020B0604020202020204" pitchFamily="34" charset="0"/>
              <a:buChar char="•"/>
            </a:pPr>
            <a:r>
              <a:rPr lang="en-US" dirty="0"/>
              <a:t>NO, need to evaluate whether the model does a good job describing the data. </a:t>
            </a:r>
          </a:p>
          <a:p>
            <a:pPr marL="285750" indent="-285750">
              <a:buFont typeface="Arial" panose="020B0604020202020204" pitchFamily="34" charset="0"/>
              <a:buChar char="•"/>
            </a:pPr>
            <a:r>
              <a:rPr lang="en-US" dirty="0"/>
              <a:t>Model is lacking for fit with data</a:t>
            </a:r>
          </a:p>
          <a:p>
            <a:pPr marL="285750" indent="-285750">
              <a:buFont typeface="Arial" panose="020B0604020202020204" pitchFamily="34" charset="0"/>
              <a:buChar char="•"/>
            </a:pPr>
            <a:r>
              <a:rPr lang="en-US" dirty="0"/>
              <a:t>Conclusion: not exponential growth. Something is limiting spread of H5N1 on farms</a:t>
            </a:r>
          </a:p>
        </p:txBody>
      </p:sp>
    </p:spTree>
    <p:extLst>
      <p:ext uri="{BB962C8B-B14F-4D97-AF65-F5344CB8AC3E}">
        <p14:creationId xmlns:p14="http://schemas.microsoft.com/office/powerpoint/2010/main" val="330742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lumMod val="75000"/>
                  </a:schemeClr>
                </a:solidFill>
              </a:rPr>
              <a:t>Some Simple Guidelines for Effective Data Management</a:t>
            </a:r>
          </a:p>
        </p:txBody>
      </p:sp>
      <p:sp>
        <p:nvSpPr>
          <p:cNvPr id="3" name="Content Placeholder 2"/>
          <p:cNvSpPr>
            <a:spLocks noGrp="1"/>
          </p:cNvSpPr>
          <p:nvPr>
            <p:ph idx="1"/>
          </p:nvPr>
        </p:nvSpPr>
        <p:spPr>
          <a:xfrm>
            <a:off x="457200" y="1600200"/>
            <a:ext cx="8229600" cy="5257800"/>
          </a:xfrm>
        </p:spPr>
        <p:txBody>
          <a:bodyPr>
            <a:normAutofit lnSpcReduction="10000"/>
          </a:bodyPr>
          <a:lstStyle/>
          <a:p>
            <a:pPr marL="0" indent="0">
              <a:buNone/>
            </a:pPr>
            <a:r>
              <a:rPr lang="en-US" sz="2800" dirty="0"/>
              <a:t>1. Use a scripted program for analysis – R</a:t>
            </a:r>
          </a:p>
          <a:p>
            <a:pPr marL="0" indent="0">
              <a:buNone/>
            </a:pPr>
            <a:endParaRPr lang="en-US" sz="2800" dirty="0"/>
          </a:p>
          <a:p>
            <a:pPr marL="0" indent="0">
              <a:buNone/>
            </a:pPr>
            <a:r>
              <a:rPr lang="en-US" sz="2800" dirty="0"/>
              <a:t>2. Store data in nonproprietary software formats (e.g., comma delimited text file, .csv)</a:t>
            </a:r>
          </a:p>
          <a:p>
            <a:pPr marL="0" indent="0">
              <a:buNone/>
            </a:pPr>
            <a:endParaRPr lang="en-US" sz="2800" dirty="0"/>
          </a:p>
          <a:p>
            <a:pPr marL="0" indent="0">
              <a:buNone/>
            </a:pPr>
            <a:r>
              <a:rPr lang="en-US" sz="2800" dirty="0"/>
              <a:t>3. Store data in nonproprietary hardware formats (the internet)</a:t>
            </a:r>
          </a:p>
          <a:p>
            <a:pPr marL="0" indent="0">
              <a:buNone/>
            </a:pPr>
            <a:endParaRPr lang="en-US" sz="2800" dirty="0"/>
          </a:p>
          <a:p>
            <a:pPr marL="0" indent="0">
              <a:buNone/>
            </a:pPr>
            <a:r>
              <a:rPr lang="en-US" sz="2800" dirty="0"/>
              <a:t>4. Always store an uncorrected data file with all its bumps and warts. Do not make any corrections to this file; make corrections within a scripted language</a:t>
            </a:r>
          </a:p>
        </p:txBody>
      </p:sp>
    </p:spTree>
    <p:extLst>
      <p:ext uri="{BB962C8B-B14F-4D97-AF65-F5344CB8AC3E}">
        <p14:creationId xmlns:p14="http://schemas.microsoft.com/office/powerpoint/2010/main" val="276597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lumMod val="75000"/>
                  </a:schemeClr>
                </a:solidFill>
              </a:rPr>
              <a:t>Some Simple Guidelines for Effective Data Management</a:t>
            </a:r>
          </a:p>
        </p:txBody>
      </p:sp>
      <p:sp>
        <p:nvSpPr>
          <p:cNvPr id="3" name="Content Placeholder 2"/>
          <p:cNvSpPr>
            <a:spLocks noGrp="1"/>
          </p:cNvSpPr>
          <p:nvPr>
            <p:ph idx="1"/>
          </p:nvPr>
        </p:nvSpPr>
        <p:spPr>
          <a:xfrm>
            <a:off x="457200" y="1600200"/>
            <a:ext cx="8229600" cy="5257800"/>
          </a:xfrm>
        </p:spPr>
        <p:txBody>
          <a:bodyPr>
            <a:normAutofit lnSpcReduction="10000"/>
          </a:bodyPr>
          <a:lstStyle/>
          <a:p>
            <a:pPr marL="0" indent="0">
              <a:buNone/>
            </a:pPr>
            <a:r>
              <a:rPr lang="en-US" sz="2800" dirty="0"/>
              <a:t>5. Use descriptive names for your data files</a:t>
            </a:r>
          </a:p>
          <a:p>
            <a:pPr marL="0" indent="0">
              <a:buNone/>
            </a:pPr>
            <a:endParaRPr lang="en-US" sz="2800" dirty="0"/>
          </a:p>
          <a:p>
            <a:pPr marL="0" indent="0">
              <a:buNone/>
            </a:pPr>
            <a:r>
              <a:rPr lang="en-US" sz="2800" dirty="0"/>
              <a:t>6. Include a “header” line that describes the variables as the first line in the table</a:t>
            </a:r>
          </a:p>
          <a:p>
            <a:pPr marL="0" indent="0">
              <a:buNone/>
            </a:pPr>
            <a:endParaRPr lang="en-US" sz="2800" dirty="0"/>
          </a:p>
          <a:p>
            <a:pPr marL="0" indent="0">
              <a:buNone/>
            </a:pPr>
            <a:r>
              <a:rPr lang="en-US" sz="2800" dirty="0"/>
              <a:t>7. Use plain ASCII text for your file names, variable names, and data values</a:t>
            </a:r>
          </a:p>
          <a:p>
            <a:pPr marL="0" indent="0">
              <a:buNone/>
            </a:pPr>
            <a:endParaRPr lang="en-US" sz="2800" dirty="0"/>
          </a:p>
          <a:p>
            <a:pPr marL="0" indent="0">
              <a:buNone/>
            </a:pPr>
            <a:r>
              <a:rPr lang="en-US" sz="2800" dirty="0"/>
              <a:t>8. When you add data to a database, organize so that rows are sampling units and columns represent information about the sampling unit</a:t>
            </a:r>
          </a:p>
        </p:txBody>
      </p:sp>
    </p:spTree>
    <p:extLst>
      <p:ext uri="{BB962C8B-B14F-4D97-AF65-F5344CB8AC3E}">
        <p14:creationId xmlns:p14="http://schemas.microsoft.com/office/powerpoint/2010/main" val="4524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lumMod val="75000"/>
                  </a:schemeClr>
                </a:solidFill>
              </a:rPr>
              <a:t>Some Simple Guidelines for Effective Data Management</a:t>
            </a:r>
          </a:p>
        </p:txBody>
      </p:sp>
      <p:sp>
        <p:nvSpPr>
          <p:cNvPr id="3" name="Content Placeholder 2"/>
          <p:cNvSpPr>
            <a:spLocks noGrp="1"/>
          </p:cNvSpPr>
          <p:nvPr>
            <p:ph idx="1"/>
          </p:nvPr>
        </p:nvSpPr>
        <p:spPr/>
        <p:txBody>
          <a:bodyPr>
            <a:noAutofit/>
          </a:bodyPr>
          <a:lstStyle/>
          <a:p>
            <a:pPr marL="0" indent="0">
              <a:buNone/>
            </a:pPr>
            <a:r>
              <a:rPr lang="en-US" sz="2000" dirty="0"/>
              <a:t>9. All cells within each column should contain only one type of information (i.e., either text, numerical, etc.)</a:t>
            </a:r>
          </a:p>
          <a:p>
            <a:pPr marL="0" indent="0">
              <a:buNone/>
            </a:pPr>
            <a:endParaRPr lang="en-US" sz="2000" dirty="0"/>
          </a:p>
          <a:p>
            <a:pPr marL="0" indent="0">
              <a:buNone/>
            </a:pPr>
            <a:r>
              <a:rPr lang="en-US" sz="2000" dirty="0"/>
              <a:t>10. Record a single piece of data (unique measurement) only once; separate information collected at different scales into different tables. In other words, create a relational database</a:t>
            </a:r>
          </a:p>
          <a:p>
            <a:pPr marL="0" indent="0">
              <a:buNone/>
            </a:pPr>
            <a:endParaRPr lang="en-US" sz="2000" dirty="0"/>
          </a:p>
          <a:p>
            <a:pPr marL="0" indent="0">
              <a:buNone/>
            </a:pPr>
            <a:r>
              <a:rPr lang="en-US" sz="2000" dirty="0"/>
              <a:t>11. Record full information about taxonomic names</a:t>
            </a:r>
          </a:p>
          <a:p>
            <a:pPr marL="0" indent="0">
              <a:buNone/>
            </a:pPr>
            <a:endParaRPr lang="en-US" sz="2000" dirty="0"/>
          </a:p>
          <a:p>
            <a:pPr marL="0" indent="0">
              <a:buNone/>
            </a:pPr>
            <a:r>
              <a:rPr lang="en-US" sz="2000" dirty="0"/>
              <a:t>12. Record full dates, using standardized formats (YYYY-MM-DD), and complete location data (</a:t>
            </a:r>
            <a:r>
              <a:rPr lang="en-US" sz="2000" dirty="0" err="1"/>
              <a:t>lat</a:t>
            </a:r>
            <a:r>
              <a:rPr lang="en-US" sz="2000" dirty="0"/>
              <a:t>-long is best)</a:t>
            </a:r>
          </a:p>
          <a:p>
            <a:pPr marL="0" indent="0">
              <a:buNone/>
            </a:pPr>
            <a:endParaRPr lang="en-US" sz="2000" dirty="0"/>
          </a:p>
          <a:p>
            <a:pPr marL="0" indent="0">
              <a:buNone/>
            </a:pPr>
            <a:r>
              <a:rPr lang="en-US" sz="2000" dirty="0"/>
              <a:t>13. Always maintain effective metadata (meaning of column headers, units of entries, meanings of samples in rows). Any information needed to understand the entries of a data file should be clearly articulated in an associated file. </a:t>
            </a:r>
          </a:p>
        </p:txBody>
      </p:sp>
    </p:spTree>
    <p:extLst>
      <p:ext uri="{BB962C8B-B14F-4D97-AF65-F5344CB8AC3E}">
        <p14:creationId xmlns:p14="http://schemas.microsoft.com/office/powerpoint/2010/main" val="159146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D7CB-5FEB-05C3-872D-6264C0517487}"/>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1A05ED98-8C0D-321E-534C-E56D4D71E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302" y="381000"/>
            <a:ext cx="9516604" cy="5745163"/>
          </a:xfrm>
        </p:spPr>
      </p:pic>
    </p:spTree>
    <p:extLst>
      <p:ext uri="{BB962C8B-B14F-4D97-AF65-F5344CB8AC3E}">
        <p14:creationId xmlns:p14="http://schemas.microsoft.com/office/powerpoint/2010/main" val="1356293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lumMod val="75000"/>
                  </a:schemeClr>
                </a:solidFill>
              </a:rPr>
              <a:t>R: A First Look</a:t>
            </a:r>
          </a:p>
        </p:txBody>
      </p:sp>
      <p:sp>
        <p:nvSpPr>
          <p:cNvPr id="3" name="Content Placeholder 2"/>
          <p:cNvSpPr>
            <a:spLocks noGrp="1"/>
          </p:cNvSpPr>
          <p:nvPr>
            <p:ph idx="1"/>
          </p:nvPr>
        </p:nvSpPr>
        <p:spPr/>
        <p:txBody>
          <a:bodyPr>
            <a:noAutofit/>
          </a:bodyPr>
          <a:lstStyle/>
          <a:p>
            <a:pPr marL="0" indent="0">
              <a:buNone/>
            </a:pPr>
            <a:endParaRPr lang="en-US" sz="2400" dirty="0"/>
          </a:p>
          <a:p>
            <a:pPr marL="0" indent="0">
              <a:buNone/>
            </a:pPr>
            <a:endParaRPr lang="en-US" sz="2400" dirty="0"/>
          </a:p>
          <a:p>
            <a:pPr marL="0" indent="0">
              <a:buNone/>
            </a:pP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4428"/>
            <a:ext cx="9144000" cy="4960620"/>
          </a:xfrm>
          <a:prstGeom prst="rect">
            <a:avLst/>
          </a:prstGeom>
        </p:spPr>
      </p:pic>
      <p:sp>
        <p:nvSpPr>
          <p:cNvPr id="7" name="TextBox 6"/>
          <p:cNvSpPr txBox="1"/>
          <p:nvPr/>
        </p:nvSpPr>
        <p:spPr>
          <a:xfrm>
            <a:off x="725327" y="5233343"/>
            <a:ext cx="3627916" cy="1077218"/>
          </a:xfrm>
          <a:prstGeom prst="rect">
            <a:avLst/>
          </a:prstGeom>
          <a:solidFill>
            <a:schemeClr val="bg1"/>
          </a:solidFill>
        </p:spPr>
        <p:txBody>
          <a:bodyPr wrap="none" rtlCol="0">
            <a:spAutoFit/>
          </a:bodyPr>
          <a:lstStyle/>
          <a:p>
            <a:pPr algn="ctr"/>
            <a:r>
              <a:rPr lang="en-US" sz="3200" dirty="0"/>
              <a:t>Console </a:t>
            </a:r>
          </a:p>
          <a:p>
            <a:pPr algn="ctr"/>
            <a:r>
              <a:rPr lang="en-US" sz="3200" dirty="0"/>
              <a:t>(code gets executed)</a:t>
            </a:r>
          </a:p>
        </p:txBody>
      </p:sp>
      <p:sp>
        <p:nvSpPr>
          <p:cNvPr id="9" name="TextBox 8"/>
          <p:cNvSpPr txBox="1"/>
          <p:nvPr/>
        </p:nvSpPr>
        <p:spPr>
          <a:xfrm>
            <a:off x="1447800" y="2971800"/>
            <a:ext cx="2182970" cy="1077218"/>
          </a:xfrm>
          <a:prstGeom prst="rect">
            <a:avLst/>
          </a:prstGeom>
          <a:solidFill>
            <a:schemeClr val="bg1"/>
          </a:solidFill>
        </p:spPr>
        <p:txBody>
          <a:bodyPr wrap="none" rtlCol="0">
            <a:spAutoFit/>
          </a:bodyPr>
          <a:lstStyle/>
          <a:p>
            <a:pPr algn="ctr"/>
            <a:r>
              <a:rPr lang="en-US" sz="3200" dirty="0"/>
              <a:t>Script </a:t>
            </a:r>
          </a:p>
          <a:p>
            <a:pPr algn="ctr"/>
            <a:r>
              <a:rPr lang="en-US" sz="3200" dirty="0"/>
              <a:t>(text editor)</a:t>
            </a:r>
          </a:p>
        </p:txBody>
      </p:sp>
      <p:sp>
        <p:nvSpPr>
          <p:cNvPr id="10" name="TextBox 9"/>
          <p:cNvSpPr txBox="1"/>
          <p:nvPr/>
        </p:nvSpPr>
        <p:spPr>
          <a:xfrm>
            <a:off x="5348960" y="4601617"/>
            <a:ext cx="3779433" cy="1077218"/>
          </a:xfrm>
          <a:prstGeom prst="rect">
            <a:avLst/>
          </a:prstGeom>
          <a:solidFill>
            <a:schemeClr val="bg1"/>
          </a:solidFill>
        </p:spPr>
        <p:txBody>
          <a:bodyPr wrap="none" rtlCol="0">
            <a:spAutoFit/>
          </a:bodyPr>
          <a:lstStyle/>
          <a:p>
            <a:pPr algn="ctr"/>
            <a:r>
              <a:rPr lang="en-US" sz="3200" dirty="0"/>
              <a:t>Outputs</a:t>
            </a:r>
          </a:p>
          <a:p>
            <a:pPr algn="ctr"/>
            <a:r>
              <a:rPr lang="en-US" sz="3200" dirty="0"/>
              <a:t>(file, plots, packages)</a:t>
            </a:r>
          </a:p>
        </p:txBody>
      </p:sp>
      <p:sp>
        <p:nvSpPr>
          <p:cNvPr id="11" name="TextBox 10"/>
          <p:cNvSpPr txBox="1"/>
          <p:nvPr/>
        </p:nvSpPr>
        <p:spPr>
          <a:xfrm>
            <a:off x="5638800" y="2448798"/>
            <a:ext cx="2743251" cy="1077218"/>
          </a:xfrm>
          <a:prstGeom prst="rect">
            <a:avLst/>
          </a:prstGeom>
          <a:solidFill>
            <a:schemeClr val="bg1"/>
          </a:solidFill>
        </p:spPr>
        <p:txBody>
          <a:bodyPr wrap="none" rtlCol="0">
            <a:spAutoFit/>
          </a:bodyPr>
          <a:lstStyle/>
          <a:p>
            <a:pPr algn="ctr"/>
            <a:r>
              <a:rPr lang="en-US" sz="3200" dirty="0"/>
              <a:t>Environment</a:t>
            </a:r>
          </a:p>
          <a:p>
            <a:pPr algn="ctr"/>
            <a:r>
              <a:rPr lang="en-US" sz="3200" dirty="0"/>
              <a:t>(list of objects)</a:t>
            </a:r>
          </a:p>
        </p:txBody>
      </p:sp>
      <p:cxnSp>
        <p:nvCxnSpPr>
          <p:cNvPr id="14" name="Straight Arrow Connector 13"/>
          <p:cNvCxnSpPr/>
          <p:nvPr/>
        </p:nvCxnSpPr>
        <p:spPr>
          <a:xfrm>
            <a:off x="2539285" y="4191000"/>
            <a:ext cx="0" cy="1091208"/>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85850" y="2987408"/>
            <a:ext cx="2305350" cy="2531750"/>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638250" y="5519158"/>
            <a:ext cx="1806478" cy="152400"/>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5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76772" y="10886"/>
            <a:ext cx="1254510" cy="923330"/>
          </a:xfrm>
          <a:prstGeom prst="rect">
            <a:avLst/>
          </a:prstGeom>
          <a:noFill/>
        </p:spPr>
        <p:txBody>
          <a:bodyPr wrap="square" rtlCol="0">
            <a:spAutoFit/>
          </a:bodyPr>
          <a:lstStyle/>
          <a:p>
            <a:pPr algn="ctr"/>
            <a:r>
              <a:rPr lang="en-US" b="1" dirty="0"/>
              <a:t>ask scientific questions</a:t>
            </a:r>
          </a:p>
        </p:txBody>
      </p:sp>
      <p:cxnSp>
        <p:nvCxnSpPr>
          <p:cNvPr id="6" name="Straight Arrow Connector 5"/>
          <p:cNvCxnSpPr>
            <a:stCxn id="4" idx="2"/>
          </p:cNvCxnSpPr>
          <p:nvPr/>
        </p:nvCxnSpPr>
        <p:spPr>
          <a:xfrm>
            <a:off x="6104027" y="934216"/>
            <a:ext cx="0" cy="4373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70627" y="1360714"/>
            <a:ext cx="1066800" cy="646331"/>
          </a:xfrm>
          <a:prstGeom prst="rect">
            <a:avLst/>
          </a:prstGeom>
          <a:noFill/>
        </p:spPr>
        <p:txBody>
          <a:bodyPr wrap="square" rtlCol="0">
            <a:spAutoFit/>
          </a:bodyPr>
          <a:lstStyle/>
          <a:p>
            <a:pPr algn="ctr"/>
            <a:r>
              <a:rPr lang="en-US" b="1" dirty="0"/>
              <a:t>collect data</a:t>
            </a:r>
          </a:p>
        </p:txBody>
      </p:sp>
      <p:sp>
        <p:nvSpPr>
          <p:cNvPr id="9" name="TextBox 8"/>
          <p:cNvSpPr txBox="1"/>
          <p:nvPr/>
        </p:nvSpPr>
        <p:spPr>
          <a:xfrm>
            <a:off x="3657600" y="2667000"/>
            <a:ext cx="1864110" cy="646331"/>
          </a:xfrm>
          <a:prstGeom prst="rect">
            <a:avLst/>
          </a:prstGeom>
          <a:noFill/>
        </p:spPr>
        <p:txBody>
          <a:bodyPr wrap="square" rtlCol="0">
            <a:spAutoFit/>
          </a:bodyPr>
          <a:lstStyle/>
          <a:p>
            <a:pPr algn="ctr"/>
            <a:r>
              <a:rPr lang="en-US" b="1" dirty="0"/>
              <a:t>stochastic model(s)</a:t>
            </a:r>
          </a:p>
        </p:txBody>
      </p:sp>
      <p:sp>
        <p:nvSpPr>
          <p:cNvPr id="10" name="TextBox 9"/>
          <p:cNvSpPr txBox="1"/>
          <p:nvPr/>
        </p:nvSpPr>
        <p:spPr>
          <a:xfrm>
            <a:off x="6436110" y="2667000"/>
            <a:ext cx="2174490" cy="646331"/>
          </a:xfrm>
          <a:prstGeom prst="rect">
            <a:avLst/>
          </a:prstGeom>
          <a:noFill/>
        </p:spPr>
        <p:txBody>
          <a:bodyPr wrap="square" rtlCol="0">
            <a:spAutoFit/>
          </a:bodyPr>
          <a:lstStyle/>
          <a:p>
            <a:pPr algn="ctr"/>
            <a:r>
              <a:rPr lang="en-US" b="1" dirty="0"/>
              <a:t>deterministic model(s)</a:t>
            </a:r>
          </a:p>
        </p:txBody>
      </p:sp>
      <p:sp>
        <p:nvSpPr>
          <p:cNvPr id="11" name="TextBox 10"/>
          <p:cNvSpPr txBox="1"/>
          <p:nvPr/>
        </p:nvSpPr>
        <p:spPr>
          <a:xfrm>
            <a:off x="5019572" y="4431268"/>
            <a:ext cx="2209800" cy="369332"/>
          </a:xfrm>
          <a:prstGeom prst="rect">
            <a:avLst/>
          </a:prstGeom>
          <a:noFill/>
        </p:spPr>
        <p:txBody>
          <a:bodyPr wrap="square" rtlCol="0">
            <a:spAutoFit/>
          </a:bodyPr>
          <a:lstStyle/>
          <a:p>
            <a:pPr algn="ctr"/>
            <a:r>
              <a:rPr lang="en-US" b="1" dirty="0"/>
              <a:t>estimate parameters</a:t>
            </a:r>
          </a:p>
        </p:txBody>
      </p:sp>
      <p:sp>
        <p:nvSpPr>
          <p:cNvPr id="12" name="TextBox 11"/>
          <p:cNvSpPr txBox="1"/>
          <p:nvPr/>
        </p:nvSpPr>
        <p:spPr>
          <a:xfrm>
            <a:off x="5019572" y="5297269"/>
            <a:ext cx="2209800" cy="646331"/>
          </a:xfrm>
          <a:prstGeom prst="rect">
            <a:avLst/>
          </a:prstGeom>
          <a:noFill/>
        </p:spPr>
        <p:txBody>
          <a:bodyPr wrap="square" rtlCol="0">
            <a:spAutoFit/>
          </a:bodyPr>
          <a:lstStyle/>
          <a:p>
            <a:pPr algn="ctr"/>
            <a:r>
              <a:rPr lang="en-US" b="1" dirty="0"/>
              <a:t>estimate confidence regions</a:t>
            </a:r>
          </a:p>
        </p:txBody>
      </p:sp>
      <p:sp>
        <p:nvSpPr>
          <p:cNvPr id="13" name="TextBox 12"/>
          <p:cNvSpPr txBox="1"/>
          <p:nvPr/>
        </p:nvSpPr>
        <p:spPr>
          <a:xfrm>
            <a:off x="5110774" y="6385221"/>
            <a:ext cx="2042398" cy="369332"/>
          </a:xfrm>
          <a:prstGeom prst="rect">
            <a:avLst/>
          </a:prstGeom>
          <a:noFill/>
        </p:spPr>
        <p:txBody>
          <a:bodyPr wrap="square" rtlCol="0">
            <a:spAutoFit/>
          </a:bodyPr>
          <a:lstStyle/>
          <a:p>
            <a:pPr algn="ctr"/>
            <a:r>
              <a:rPr lang="en-US" b="1" dirty="0"/>
              <a:t>answer questions</a:t>
            </a:r>
          </a:p>
        </p:txBody>
      </p:sp>
      <p:sp>
        <p:nvSpPr>
          <p:cNvPr id="7" name="Double Bracket 6"/>
          <p:cNvSpPr/>
          <p:nvPr/>
        </p:nvSpPr>
        <p:spPr>
          <a:xfrm>
            <a:off x="5661827" y="1422622"/>
            <a:ext cx="870857" cy="609600"/>
          </a:xfrm>
          <a:prstGeom prst="bracket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cxnSp>
        <p:nvCxnSpPr>
          <p:cNvPr id="15" name="Straight Arrow Connector 14"/>
          <p:cNvCxnSpPr>
            <a:stCxn id="8" idx="2"/>
            <a:endCxn id="9" idx="0"/>
          </p:cNvCxnSpPr>
          <p:nvPr/>
        </p:nvCxnSpPr>
        <p:spPr>
          <a:xfrm flipH="1">
            <a:off x="4589655" y="2007045"/>
            <a:ext cx="1514372" cy="6599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10" idx="0"/>
          </p:cNvCxnSpPr>
          <p:nvPr/>
        </p:nvCxnSpPr>
        <p:spPr>
          <a:xfrm>
            <a:off x="6104027" y="2007045"/>
            <a:ext cx="1419328" cy="6599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p:cNvCxnSpPr>
          <p:nvPr/>
        </p:nvCxnSpPr>
        <p:spPr>
          <a:xfrm>
            <a:off x="4589655" y="3313331"/>
            <a:ext cx="1542318" cy="487233"/>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2"/>
          </p:cNvCxnSpPr>
          <p:nvPr/>
        </p:nvCxnSpPr>
        <p:spPr>
          <a:xfrm flipH="1">
            <a:off x="6124472" y="3313331"/>
            <a:ext cx="1398883" cy="487233"/>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1" idx="0"/>
          </p:cNvCxnSpPr>
          <p:nvPr/>
        </p:nvCxnSpPr>
        <p:spPr>
          <a:xfrm>
            <a:off x="6124472" y="3800564"/>
            <a:ext cx="0" cy="6307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1" idx="2"/>
            <a:endCxn id="12" idx="0"/>
          </p:cNvCxnSpPr>
          <p:nvPr/>
        </p:nvCxnSpPr>
        <p:spPr>
          <a:xfrm>
            <a:off x="6124472" y="4800600"/>
            <a:ext cx="0" cy="49666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2" idx="2"/>
            <a:endCxn id="13" idx="0"/>
          </p:cNvCxnSpPr>
          <p:nvPr/>
        </p:nvCxnSpPr>
        <p:spPr>
          <a:xfrm>
            <a:off x="6124472" y="5943600"/>
            <a:ext cx="7501" cy="4416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47" name="Freeform 1046"/>
          <p:cNvSpPr/>
          <p:nvPr/>
        </p:nvSpPr>
        <p:spPr>
          <a:xfrm>
            <a:off x="6997021" y="1757407"/>
            <a:ext cx="1420290" cy="3802940"/>
          </a:xfrm>
          <a:custGeom>
            <a:avLst/>
            <a:gdLst>
              <a:gd name="connsiteX0" fmla="*/ 304800 w 2542168"/>
              <a:gd name="connsiteY0" fmla="*/ 3858603 h 3878121"/>
              <a:gd name="connsiteX1" fmla="*/ 1262743 w 2542168"/>
              <a:gd name="connsiteY1" fmla="*/ 3804174 h 3878121"/>
              <a:gd name="connsiteX2" fmla="*/ 2188029 w 2542168"/>
              <a:gd name="connsiteY2" fmla="*/ 3259888 h 3878121"/>
              <a:gd name="connsiteX3" fmla="*/ 2536372 w 2542168"/>
              <a:gd name="connsiteY3" fmla="*/ 2171317 h 3878121"/>
              <a:gd name="connsiteX4" fmla="*/ 2318657 w 2542168"/>
              <a:gd name="connsiteY4" fmla="*/ 777945 h 3878121"/>
              <a:gd name="connsiteX5" fmla="*/ 1295400 w 2542168"/>
              <a:gd name="connsiteY5" fmla="*/ 26831 h 3878121"/>
              <a:gd name="connsiteX6" fmla="*/ 304800 w 2542168"/>
              <a:gd name="connsiteY6" fmla="*/ 201003 h 3878121"/>
              <a:gd name="connsiteX7" fmla="*/ 0 w 2542168"/>
              <a:gd name="connsiteY7" fmla="*/ 527574 h 3878121"/>
              <a:gd name="connsiteX0" fmla="*/ 304800 w 2540969"/>
              <a:gd name="connsiteY0" fmla="*/ 3763561 h 3783079"/>
              <a:gd name="connsiteX1" fmla="*/ 1262743 w 2540969"/>
              <a:gd name="connsiteY1" fmla="*/ 3709132 h 3783079"/>
              <a:gd name="connsiteX2" fmla="*/ 2188029 w 2540969"/>
              <a:gd name="connsiteY2" fmla="*/ 3164846 h 3783079"/>
              <a:gd name="connsiteX3" fmla="*/ 2536372 w 2540969"/>
              <a:gd name="connsiteY3" fmla="*/ 2076275 h 3783079"/>
              <a:gd name="connsiteX4" fmla="*/ 2318657 w 2540969"/>
              <a:gd name="connsiteY4" fmla="*/ 682903 h 3783079"/>
              <a:gd name="connsiteX5" fmla="*/ 1416208 w 2540969"/>
              <a:gd name="connsiteY5" fmla="*/ 40646 h 3783079"/>
              <a:gd name="connsiteX6" fmla="*/ 304800 w 2540969"/>
              <a:gd name="connsiteY6" fmla="*/ 105961 h 3783079"/>
              <a:gd name="connsiteX7" fmla="*/ 0 w 2540969"/>
              <a:gd name="connsiteY7" fmla="*/ 432532 h 3783079"/>
              <a:gd name="connsiteX0" fmla="*/ 304800 w 2540969"/>
              <a:gd name="connsiteY0" fmla="*/ 3783422 h 3802940"/>
              <a:gd name="connsiteX1" fmla="*/ 1262743 w 2540969"/>
              <a:gd name="connsiteY1" fmla="*/ 3728993 h 3802940"/>
              <a:gd name="connsiteX2" fmla="*/ 2188029 w 2540969"/>
              <a:gd name="connsiteY2" fmla="*/ 3184707 h 3802940"/>
              <a:gd name="connsiteX3" fmla="*/ 2536372 w 2540969"/>
              <a:gd name="connsiteY3" fmla="*/ 2096136 h 3802940"/>
              <a:gd name="connsiteX4" fmla="*/ 2318657 w 2540969"/>
              <a:gd name="connsiteY4" fmla="*/ 702764 h 3802940"/>
              <a:gd name="connsiteX5" fmla="*/ 1416208 w 2540969"/>
              <a:gd name="connsiteY5" fmla="*/ 60507 h 3802940"/>
              <a:gd name="connsiteX6" fmla="*/ 455810 w 2540969"/>
              <a:gd name="connsiteY6" fmla="*/ 71393 h 3802940"/>
              <a:gd name="connsiteX7" fmla="*/ 0 w 2540969"/>
              <a:gd name="connsiteY7" fmla="*/ 452393 h 380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969" h="3802940">
                <a:moveTo>
                  <a:pt x="304800" y="3783422"/>
                </a:moveTo>
                <a:cubicBezTo>
                  <a:pt x="626836" y="3806100"/>
                  <a:pt x="948872" y="3828779"/>
                  <a:pt x="1262743" y="3728993"/>
                </a:cubicBezTo>
                <a:cubicBezTo>
                  <a:pt x="1576614" y="3629207"/>
                  <a:pt x="1975758" y="3456850"/>
                  <a:pt x="2188029" y="3184707"/>
                </a:cubicBezTo>
                <a:cubicBezTo>
                  <a:pt x="2400301" y="2912564"/>
                  <a:pt x="2514601" y="2509793"/>
                  <a:pt x="2536372" y="2096136"/>
                </a:cubicBezTo>
                <a:cubicBezTo>
                  <a:pt x="2558143" y="1682479"/>
                  <a:pt x="2505351" y="1042035"/>
                  <a:pt x="2318657" y="702764"/>
                </a:cubicBezTo>
                <a:cubicBezTo>
                  <a:pt x="2131963" y="363493"/>
                  <a:pt x="1726682" y="165735"/>
                  <a:pt x="1416208" y="60507"/>
                </a:cubicBezTo>
                <a:cubicBezTo>
                  <a:pt x="1105734" y="-44721"/>
                  <a:pt x="691845" y="6079"/>
                  <a:pt x="455810" y="71393"/>
                </a:cubicBezTo>
                <a:cubicBezTo>
                  <a:pt x="219775" y="136707"/>
                  <a:pt x="44450" y="330836"/>
                  <a:pt x="0" y="452393"/>
                </a:cubicBezTo>
              </a:path>
            </a:pathLst>
          </a:custGeom>
          <a:noFill/>
          <a:ln w="38100">
            <a:solidFill>
              <a:schemeClr val="tx1"/>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Freeform 1047"/>
          <p:cNvSpPr/>
          <p:nvPr/>
        </p:nvSpPr>
        <p:spPr>
          <a:xfrm>
            <a:off x="6815716" y="609599"/>
            <a:ext cx="1982594" cy="6027129"/>
          </a:xfrm>
          <a:custGeom>
            <a:avLst/>
            <a:gdLst>
              <a:gd name="connsiteX0" fmla="*/ 326571 w 2834487"/>
              <a:gd name="connsiteY0" fmla="*/ 6139543 h 6170102"/>
              <a:gd name="connsiteX1" fmla="*/ 892628 w 2834487"/>
              <a:gd name="connsiteY1" fmla="*/ 6128657 h 6170102"/>
              <a:gd name="connsiteX2" fmla="*/ 1763486 w 2834487"/>
              <a:gd name="connsiteY2" fmla="*/ 5736771 h 6170102"/>
              <a:gd name="connsiteX3" fmla="*/ 2721428 w 2834487"/>
              <a:gd name="connsiteY3" fmla="*/ 4528457 h 6170102"/>
              <a:gd name="connsiteX4" fmla="*/ 2819400 w 2834487"/>
              <a:gd name="connsiteY4" fmla="*/ 3091543 h 6170102"/>
              <a:gd name="connsiteX5" fmla="*/ 2754086 w 2834487"/>
              <a:gd name="connsiteY5" fmla="*/ 1545771 h 6170102"/>
              <a:gd name="connsiteX6" fmla="*/ 2503714 w 2834487"/>
              <a:gd name="connsiteY6" fmla="*/ 696685 h 6170102"/>
              <a:gd name="connsiteX7" fmla="*/ 1959428 w 2834487"/>
              <a:gd name="connsiteY7" fmla="*/ 250371 h 6170102"/>
              <a:gd name="connsiteX8" fmla="*/ 783771 w 2834487"/>
              <a:gd name="connsiteY8" fmla="*/ 43543 h 6170102"/>
              <a:gd name="connsiteX9" fmla="*/ 0 w 2834487"/>
              <a:gd name="connsiteY9" fmla="*/ 0 h 6170102"/>
              <a:gd name="connsiteX0" fmla="*/ 326571 w 2874154"/>
              <a:gd name="connsiteY0" fmla="*/ 6139543 h 6170102"/>
              <a:gd name="connsiteX1" fmla="*/ 892628 w 2874154"/>
              <a:gd name="connsiteY1" fmla="*/ 6128657 h 6170102"/>
              <a:gd name="connsiteX2" fmla="*/ 1763486 w 2874154"/>
              <a:gd name="connsiteY2" fmla="*/ 5736771 h 6170102"/>
              <a:gd name="connsiteX3" fmla="*/ 2721428 w 2874154"/>
              <a:gd name="connsiteY3" fmla="*/ 4528457 h 6170102"/>
              <a:gd name="connsiteX4" fmla="*/ 2873828 w 2874154"/>
              <a:gd name="connsiteY4" fmla="*/ 3069261 h 6170102"/>
              <a:gd name="connsiteX5" fmla="*/ 2754086 w 2874154"/>
              <a:gd name="connsiteY5" fmla="*/ 1545771 h 6170102"/>
              <a:gd name="connsiteX6" fmla="*/ 2503714 w 2874154"/>
              <a:gd name="connsiteY6" fmla="*/ 696685 h 6170102"/>
              <a:gd name="connsiteX7" fmla="*/ 1959428 w 2874154"/>
              <a:gd name="connsiteY7" fmla="*/ 250371 h 6170102"/>
              <a:gd name="connsiteX8" fmla="*/ 783771 w 2874154"/>
              <a:gd name="connsiteY8" fmla="*/ 43543 h 6170102"/>
              <a:gd name="connsiteX9" fmla="*/ 0 w 2874154"/>
              <a:gd name="connsiteY9" fmla="*/ 0 h 6170102"/>
              <a:gd name="connsiteX0" fmla="*/ 326571 w 2971948"/>
              <a:gd name="connsiteY0" fmla="*/ 6139543 h 6170102"/>
              <a:gd name="connsiteX1" fmla="*/ 892628 w 2971948"/>
              <a:gd name="connsiteY1" fmla="*/ 6128657 h 6170102"/>
              <a:gd name="connsiteX2" fmla="*/ 1763486 w 2971948"/>
              <a:gd name="connsiteY2" fmla="*/ 5736771 h 6170102"/>
              <a:gd name="connsiteX3" fmla="*/ 2721428 w 2971948"/>
              <a:gd name="connsiteY3" fmla="*/ 4528457 h 6170102"/>
              <a:gd name="connsiteX4" fmla="*/ 2971800 w 2971948"/>
              <a:gd name="connsiteY4" fmla="*/ 3069261 h 6170102"/>
              <a:gd name="connsiteX5" fmla="*/ 2754086 w 2971948"/>
              <a:gd name="connsiteY5" fmla="*/ 1545771 h 6170102"/>
              <a:gd name="connsiteX6" fmla="*/ 2503714 w 2971948"/>
              <a:gd name="connsiteY6" fmla="*/ 696685 h 6170102"/>
              <a:gd name="connsiteX7" fmla="*/ 1959428 w 2971948"/>
              <a:gd name="connsiteY7" fmla="*/ 250371 h 6170102"/>
              <a:gd name="connsiteX8" fmla="*/ 783771 w 2971948"/>
              <a:gd name="connsiteY8" fmla="*/ 43543 h 6170102"/>
              <a:gd name="connsiteX9" fmla="*/ 0 w 2971948"/>
              <a:gd name="connsiteY9" fmla="*/ 0 h 6170102"/>
              <a:gd name="connsiteX0" fmla="*/ 326571 w 2974357"/>
              <a:gd name="connsiteY0" fmla="*/ 6139543 h 6170102"/>
              <a:gd name="connsiteX1" fmla="*/ 892628 w 2974357"/>
              <a:gd name="connsiteY1" fmla="*/ 6128657 h 6170102"/>
              <a:gd name="connsiteX2" fmla="*/ 1763486 w 2974357"/>
              <a:gd name="connsiteY2" fmla="*/ 5736771 h 6170102"/>
              <a:gd name="connsiteX3" fmla="*/ 2721428 w 2974357"/>
              <a:gd name="connsiteY3" fmla="*/ 4528457 h 6170102"/>
              <a:gd name="connsiteX4" fmla="*/ 2971800 w 2974357"/>
              <a:gd name="connsiteY4" fmla="*/ 3069261 h 6170102"/>
              <a:gd name="connsiteX5" fmla="*/ 2830286 w 2974357"/>
              <a:gd name="connsiteY5" fmla="*/ 1512346 h 6170102"/>
              <a:gd name="connsiteX6" fmla="*/ 2503714 w 2974357"/>
              <a:gd name="connsiteY6" fmla="*/ 696685 h 6170102"/>
              <a:gd name="connsiteX7" fmla="*/ 1959428 w 2974357"/>
              <a:gd name="connsiteY7" fmla="*/ 250371 h 6170102"/>
              <a:gd name="connsiteX8" fmla="*/ 783771 w 2974357"/>
              <a:gd name="connsiteY8" fmla="*/ 43543 h 6170102"/>
              <a:gd name="connsiteX9" fmla="*/ 0 w 2974357"/>
              <a:gd name="connsiteY9" fmla="*/ 0 h 6170102"/>
              <a:gd name="connsiteX0" fmla="*/ 326571 w 2974188"/>
              <a:gd name="connsiteY0" fmla="*/ 6139543 h 6170102"/>
              <a:gd name="connsiteX1" fmla="*/ 892628 w 2974188"/>
              <a:gd name="connsiteY1" fmla="*/ 6128657 h 6170102"/>
              <a:gd name="connsiteX2" fmla="*/ 1763486 w 2974188"/>
              <a:gd name="connsiteY2" fmla="*/ 5736771 h 6170102"/>
              <a:gd name="connsiteX3" fmla="*/ 2721428 w 2974188"/>
              <a:gd name="connsiteY3" fmla="*/ 4528457 h 6170102"/>
              <a:gd name="connsiteX4" fmla="*/ 2971800 w 2974188"/>
              <a:gd name="connsiteY4" fmla="*/ 3069261 h 6170102"/>
              <a:gd name="connsiteX5" fmla="*/ 2830286 w 2974188"/>
              <a:gd name="connsiteY5" fmla="*/ 1512346 h 6170102"/>
              <a:gd name="connsiteX6" fmla="*/ 2547257 w 2974188"/>
              <a:gd name="connsiteY6" fmla="*/ 696685 h 6170102"/>
              <a:gd name="connsiteX7" fmla="*/ 1959428 w 2974188"/>
              <a:gd name="connsiteY7" fmla="*/ 250371 h 6170102"/>
              <a:gd name="connsiteX8" fmla="*/ 783771 w 2974188"/>
              <a:gd name="connsiteY8" fmla="*/ 43543 h 6170102"/>
              <a:gd name="connsiteX9" fmla="*/ 0 w 2974188"/>
              <a:gd name="connsiteY9" fmla="*/ 0 h 6170102"/>
              <a:gd name="connsiteX0" fmla="*/ 326571 w 2974188"/>
              <a:gd name="connsiteY0" fmla="*/ 6139543 h 6168609"/>
              <a:gd name="connsiteX1" fmla="*/ 892628 w 2974188"/>
              <a:gd name="connsiteY1" fmla="*/ 6128657 h 6168609"/>
              <a:gd name="connsiteX2" fmla="*/ 1861457 w 2974188"/>
              <a:gd name="connsiteY2" fmla="*/ 5759054 h 6168609"/>
              <a:gd name="connsiteX3" fmla="*/ 2721428 w 2974188"/>
              <a:gd name="connsiteY3" fmla="*/ 4528457 h 6168609"/>
              <a:gd name="connsiteX4" fmla="*/ 2971800 w 2974188"/>
              <a:gd name="connsiteY4" fmla="*/ 3069261 h 6168609"/>
              <a:gd name="connsiteX5" fmla="*/ 2830286 w 2974188"/>
              <a:gd name="connsiteY5" fmla="*/ 1512346 h 6168609"/>
              <a:gd name="connsiteX6" fmla="*/ 2547257 w 2974188"/>
              <a:gd name="connsiteY6" fmla="*/ 696685 h 6168609"/>
              <a:gd name="connsiteX7" fmla="*/ 1959428 w 2974188"/>
              <a:gd name="connsiteY7" fmla="*/ 250371 h 6168609"/>
              <a:gd name="connsiteX8" fmla="*/ 783771 w 2974188"/>
              <a:gd name="connsiteY8" fmla="*/ 43543 h 6168609"/>
              <a:gd name="connsiteX9" fmla="*/ 0 w 2974188"/>
              <a:gd name="connsiteY9" fmla="*/ 0 h 6168609"/>
              <a:gd name="connsiteX0" fmla="*/ 326571 w 2973091"/>
              <a:gd name="connsiteY0" fmla="*/ 6139543 h 6168609"/>
              <a:gd name="connsiteX1" fmla="*/ 892628 w 2973091"/>
              <a:gd name="connsiteY1" fmla="*/ 6128657 h 6168609"/>
              <a:gd name="connsiteX2" fmla="*/ 1861457 w 2973091"/>
              <a:gd name="connsiteY2" fmla="*/ 5759054 h 6168609"/>
              <a:gd name="connsiteX3" fmla="*/ 2754085 w 2973091"/>
              <a:gd name="connsiteY3" fmla="*/ 4550739 h 6168609"/>
              <a:gd name="connsiteX4" fmla="*/ 2971800 w 2973091"/>
              <a:gd name="connsiteY4" fmla="*/ 3069261 h 6168609"/>
              <a:gd name="connsiteX5" fmla="*/ 2830286 w 2973091"/>
              <a:gd name="connsiteY5" fmla="*/ 1512346 h 6168609"/>
              <a:gd name="connsiteX6" fmla="*/ 2547257 w 2973091"/>
              <a:gd name="connsiteY6" fmla="*/ 696685 h 6168609"/>
              <a:gd name="connsiteX7" fmla="*/ 1959428 w 2973091"/>
              <a:gd name="connsiteY7" fmla="*/ 250371 h 6168609"/>
              <a:gd name="connsiteX8" fmla="*/ 783771 w 2973091"/>
              <a:gd name="connsiteY8" fmla="*/ 43543 h 6168609"/>
              <a:gd name="connsiteX9" fmla="*/ 0 w 2973091"/>
              <a:gd name="connsiteY9" fmla="*/ 0 h 6168609"/>
              <a:gd name="connsiteX0" fmla="*/ 326571 w 2973091"/>
              <a:gd name="connsiteY0" fmla="*/ 6139543 h 6168609"/>
              <a:gd name="connsiteX1" fmla="*/ 892628 w 2973091"/>
              <a:gd name="connsiteY1" fmla="*/ 6128657 h 6168609"/>
              <a:gd name="connsiteX2" fmla="*/ 1861457 w 2973091"/>
              <a:gd name="connsiteY2" fmla="*/ 5759054 h 6168609"/>
              <a:gd name="connsiteX3" fmla="*/ 2754085 w 2973091"/>
              <a:gd name="connsiteY3" fmla="*/ 4550739 h 6168609"/>
              <a:gd name="connsiteX4" fmla="*/ 2971800 w 2973091"/>
              <a:gd name="connsiteY4" fmla="*/ 3069261 h 6168609"/>
              <a:gd name="connsiteX5" fmla="*/ 2830286 w 2973091"/>
              <a:gd name="connsiteY5" fmla="*/ 1512346 h 6168609"/>
              <a:gd name="connsiteX6" fmla="*/ 2547257 w 2973091"/>
              <a:gd name="connsiteY6" fmla="*/ 696685 h 6168609"/>
              <a:gd name="connsiteX7" fmla="*/ 1926771 w 2973091"/>
              <a:gd name="connsiteY7" fmla="*/ 272653 h 6168609"/>
              <a:gd name="connsiteX8" fmla="*/ 783771 w 2973091"/>
              <a:gd name="connsiteY8" fmla="*/ 43543 h 6168609"/>
              <a:gd name="connsiteX9" fmla="*/ 0 w 2973091"/>
              <a:gd name="connsiteY9" fmla="*/ 0 h 6168609"/>
              <a:gd name="connsiteX0" fmla="*/ 326571 w 2973194"/>
              <a:gd name="connsiteY0" fmla="*/ 6139543 h 6168609"/>
              <a:gd name="connsiteX1" fmla="*/ 892628 w 2973194"/>
              <a:gd name="connsiteY1" fmla="*/ 6128657 h 6168609"/>
              <a:gd name="connsiteX2" fmla="*/ 1861457 w 2973194"/>
              <a:gd name="connsiteY2" fmla="*/ 5759054 h 6168609"/>
              <a:gd name="connsiteX3" fmla="*/ 2754085 w 2973194"/>
              <a:gd name="connsiteY3" fmla="*/ 4550739 h 6168609"/>
              <a:gd name="connsiteX4" fmla="*/ 2971800 w 2973194"/>
              <a:gd name="connsiteY4" fmla="*/ 3069261 h 6168609"/>
              <a:gd name="connsiteX5" fmla="*/ 2830286 w 2973194"/>
              <a:gd name="connsiteY5" fmla="*/ 1512346 h 6168609"/>
              <a:gd name="connsiteX6" fmla="*/ 2503714 w 2973194"/>
              <a:gd name="connsiteY6" fmla="*/ 707825 h 6168609"/>
              <a:gd name="connsiteX7" fmla="*/ 1926771 w 2973194"/>
              <a:gd name="connsiteY7" fmla="*/ 272653 h 6168609"/>
              <a:gd name="connsiteX8" fmla="*/ 783771 w 2973194"/>
              <a:gd name="connsiteY8" fmla="*/ 43543 h 6168609"/>
              <a:gd name="connsiteX9" fmla="*/ 0 w 2973194"/>
              <a:gd name="connsiteY9" fmla="*/ 0 h 616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194" h="6168609">
                <a:moveTo>
                  <a:pt x="326571" y="6139543"/>
                </a:moveTo>
                <a:cubicBezTo>
                  <a:pt x="489856" y="6167664"/>
                  <a:pt x="636814" y="6192072"/>
                  <a:pt x="892628" y="6128657"/>
                </a:cubicBezTo>
                <a:cubicBezTo>
                  <a:pt x="1148442" y="6065242"/>
                  <a:pt x="1551214" y="6022040"/>
                  <a:pt x="1861457" y="5759054"/>
                </a:cubicBezTo>
                <a:cubicBezTo>
                  <a:pt x="2171700" y="5496068"/>
                  <a:pt x="2569028" y="4999038"/>
                  <a:pt x="2754085" y="4550739"/>
                </a:cubicBezTo>
                <a:cubicBezTo>
                  <a:pt x="2939142" y="4102440"/>
                  <a:pt x="2959100" y="3575660"/>
                  <a:pt x="2971800" y="3069261"/>
                </a:cubicBezTo>
                <a:cubicBezTo>
                  <a:pt x="2984500" y="2562862"/>
                  <a:pt x="2908300" y="1905919"/>
                  <a:pt x="2830286" y="1512346"/>
                </a:cubicBezTo>
                <a:cubicBezTo>
                  <a:pt x="2752272" y="1118773"/>
                  <a:pt x="2654300" y="914441"/>
                  <a:pt x="2503714" y="707825"/>
                </a:cubicBezTo>
                <a:cubicBezTo>
                  <a:pt x="2353128" y="501209"/>
                  <a:pt x="2213428" y="383367"/>
                  <a:pt x="1926771" y="272653"/>
                </a:cubicBezTo>
                <a:cubicBezTo>
                  <a:pt x="1640114" y="161939"/>
                  <a:pt x="1104899" y="88985"/>
                  <a:pt x="783771" y="43543"/>
                </a:cubicBezTo>
                <a:cubicBezTo>
                  <a:pt x="462643" y="-1899"/>
                  <a:pt x="228600" y="907"/>
                  <a:pt x="0" y="0"/>
                </a:cubicBezTo>
              </a:path>
            </a:pathLst>
          </a:custGeom>
          <a:noFill/>
          <a:ln w="38100">
            <a:solidFill>
              <a:schemeClr val="tx1"/>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TextBox 1048"/>
          <p:cNvSpPr txBox="1"/>
          <p:nvPr/>
        </p:nvSpPr>
        <p:spPr>
          <a:xfrm>
            <a:off x="152399" y="0"/>
            <a:ext cx="3071237" cy="6878806"/>
          </a:xfrm>
          <a:prstGeom prst="rect">
            <a:avLst/>
          </a:prstGeom>
          <a:noFill/>
        </p:spPr>
        <p:txBody>
          <a:bodyPr wrap="square" rtlCol="0">
            <a:spAutoFit/>
          </a:bodyPr>
          <a:lstStyle/>
          <a:p>
            <a:r>
              <a:rPr lang="en-US" sz="2100" b="1" dirty="0"/>
              <a:t>Identify scientific questions</a:t>
            </a:r>
          </a:p>
          <a:p>
            <a:endParaRPr lang="en-US" sz="2100" dirty="0"/>
          </a:p>
          <a:p>
            <a:endParaRPr lang="en-US" sz="2100" b="1" dirty="0"/>
          </a:p>
          <a:p>
            <a:r>
              <a:rPr lang="en-US" sz="2100" b="1" dirty="0"/>
              <a:t>Choose deterministic model(s)</a:t>
            </a:r>
          </a:p>
          <a:p>
            <a:endParaRPr lang="en-US" sz="2100" dirty="0"/>
          </a:p>
          <a:p>
            <a:endParaRPr lang="en-US" sz="2100" dirty="0"/>
          </a:p>
          <a:p>
            <a:r>
              <a:rPr lang="en-US" sz="2100" b="1" dirty="0"/>
              <a:t>Choose stochastic model(s)</a:t>
            </a:r>
          </a:p>
          <a:p>
            <a:endParaRPr lang="en-US" sz="2100" dirty="0"/>
          </a:p>
          <a:p>
            <a:endParaRPr lang="en-US" sz="2100" dirty="0"/>
          </a:p>
          <a:p>
            <a:r>
              <a:rPr lang="en-US" sz="2100" b="1" dirty="0"/>
              <a:t>Fit parameters</a:t>
            </a:r>
          </a:p>
          <a:p>
            <a:endParaRPr lang="en-US" sz="2100" dirty="0"/>
          </a:p>
          <a:p>
            <a:endParaRPr lang="en-US" sz="2100" dirty="0"/>
          </a:p>
          <a:p>
            <a:r>
              <a:rPr lang="en-US" sz="2100" b="1" dirty="0"/>
              <a:t>Estimate confidence intervals/select models</a:t>
            </a:r>
          </a:p>
          <a:p>
            <a:endParaRPr lang="en-US" sz="2100" dirty="0"/>
          </a:p>
          <a:p>
            <a:endParaRPr lang="en-US" sz="2100" dirty="0"/>
          </a:p>
          <a:p>
            <a:r>
              <a:rPr lang="en-US" sz="2100" b="1" dirty="0"/>
              <a:t>Put results together to answer question</a:t>
            </a:r>
          </a:p>
        </p:txBody>
      </p:sp>
    </p:spTree>
    <p:extLst>
      <p:ext uri="{BB962C8B-B14F-4D97-AF65-F5344CB8AC3E}">
        <p14:creationId xmlns:p14="http://schemas.microsoft.com/office/powerpoint/2010/main" val="316902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9">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49">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49">
                                            <p:txEl>
                                              <p:pRg st="15" end="1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7" grpId="0" animBg="1"/>
      <p:bldP spid="1047" grpId="0" animBg="1"/>
      <p:bldP spid="10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1FB6-DDCB-10AB-94AD-CADA823224DE}"/>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FA5541FD-8BF8-0A17-69B4-B2C3B07DFD80}"/>
              </a:ext>
            </a:extLst>
          </p:cNvPr>
          <p:cNvSpPr>
            <a:spLocks noGrp="1"/>
          </p:cNvSpPr>
          <p:nvPr>
            <p:ph idx="1"/>
          </p:nvPr>
        </p:nvSpPr>
        <p:spPr/>
        <p:txBody>
          <a:bodyPr/>
          <a:lstStyle/>
          <a:p>
            <a:r>
              <a:rPr lang="en-US" dirty="0"/>
              <a:t>Models are simplifications of the world that include information needed to understand a specific aspect of a system without other detail.</a:t>
            </a:r>
          </a:p>
          <a:p>
            <a:endParaRPr lang="en-US" dirty="0"/>
          </a:p>
          <a:p>
            <a:pPr marL="0" indent="0">
              <a:buNone/>
            </a:pPr>
            <a:endParaRPr lang="en-US" dirty="0"/>
          </a:p>
        </p:txBody>
      </p:sp>
      <p:pic>
        <p:nvPicPr>
          <p:cNvPr id="12290" name="Picture 2" descr="undefined">
            <a:extLst>
              <a:ext uri="{FF2B5EF4-FFF2-40B4-BE49-F238E27FC236}">
                <a16:creationId xmlns:a16="http://schemas.microsoft.com/office/drawing/2014/main" id="{AF4EA8BC-0E97-79BB-B923-758239446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55" y="3895060"/>
            <a:ext cx="2895379" cy="19302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oaring to Excellence - Syracuse.edu">
            <a:extLst>
              <a:ext uri="{FF2B5EF4-FFF2-40B4-BE49-F238E27FC236}">
                <a16:creationId xmlns:a16="http://schemas.microsoft.com/office/drawing/2014/main" id="{8A6D1E8F-7DD9-DFA5-E461-1E9138DFC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333" y="3895061"/>
            <a:ext cx="2895379" cy="192668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Boeing 747-8i Seat Map | Korean Air">
            <a:extLst>
              <a:ext uri="{FF2B5EF4-FFF2-40B4-BE49-F238E27FC236}">
                <a16:creationId xmlns:a16="http://schemas.microsoft.com/office/drawing/2014/main" id="{4757BDA3-9869-5CFC-17AD-A88D0CB8F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673" y="3058191"/>
            <a:ext cx="591650" cy="2827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B4BB1D-2305-0A6E-A3E9-621601BFB67A}"/>
              </a:ext>
            </a:extLst>
          </p:cNvPr>
          <p:cNvSpPr txBox="1"/>
          <p:nvPr/>
        </p:nvSpPr>
        <p:spPr>
          <a:xfrm>
            <a:off x="462516" y="3624373"/>
            <a:ext cx="2349041" cy="300082"/>
          </a:xfrm>
          <a:prstGeom prst="rect">
            <a:avLst/>
          </a:prstGeom>
          <a:noFill/>
        </p:spPr>
        <p:txBody>
          <a:bodyPr wrap="none" rtlCol="0">
            <a:spAutoFit/>
          </a:bodyPr>
          <a:lstStyle/>
          <a:p>
            <a:r>
              <a:rPr lang="en-US" sz="1350" dirty="0"/>
              <a:t>Model to illustrate appearance</a:t>
            </a:r>
          </a:p>
        </p:txBody>
      </p:sp>
      <p:sp>
        <p:nvSpPr>
          <p:cNvPr id="5" name="TextBox 4">
            <a:extLst>
              <a:ext uri="{FF2B5EF4-FFF2-40B4-BE49-F238E27FC236}">
                <a16:creationId xmlns:a16="http://schemas.microsoft.com/office/drawing/2014/main" id="{45B78832-F0C0-CA8A-6FB1-95EC0B6F6EE6}"/>
              </a:ext>
            </a:extLst>
          </p:cNvPr>
          <p:cNvSpPr txBox="1"/>
          <p:nvPr/>
        </p:nvSpPr>
        <p:spPr>
          <a:xfrm>
            <a:off x="3476874" y="3632348"/>
            <a:ext cx="2564485" cy="300082"/>
          </a:xfrm>
          <a:prstGeom prst="rect">
            <a:avLst/>
          </a:prstGeom>
          <a:noFill/>
        </p:spPr>
        <p:txBody>
          <a:bodyPr wrap="none" rtlCol="0">
            <a:spAutoFit/>
          </a:bodyPr>
          <a:lstStyle/>
          <a:p>
            <a:r>
              <a:rPr lang="en-US" sz="1350" dirty="0"/>
              <a:t>Model to illustrate flying behavior</a:t>
            </a:r>
          </a:p>
        </p:txBody>
      </p:sp>
      <p:sp>
        <p:nvSpPr>
          <p:cNvPr id="6" name="TextBox 5">
            <a:extLst>
              <a:ext uri="{FF2B5EF4-FFF2-40B4-BE49-F238E27FC236}">
                <a16:creationId xmlns:a16="http://schemas.microsoft.com/office/drawing/2014/main" id="{E98E950C-63AB-0AF9-4F60-7D7793F07C85}"/>
              </a:ext>
            </a:extLst>
          </p:cNvPr>
          <p:cNvSpPr txBox="1"/>
          <p:nvPr/>
        </p:nvSpPr>
        <p:spPr>
          <a:xfrm>
            <a:off x="6812361" y="3058191"/>
            <a:ext cx="1902035" cy="715581"/>
          </a:xfrm>
          <a:prstGeom prst="rect">
            <a:avLst/>
          </a:prstGeom>
          <a:noFill/>
        </p:spPr>
        <p:txBody>
          <a:bodyPr wrap="square" rtlCol="0">
            <a:spAutoFit/>
          </a:bodyPr>
          <a:lstStyle/>
          <a:p>
            <a:pPr algn="ctr"/>
            <a:r>
              <a:rPr lang="en-US" sz="1350" dirty="0"/>
              <a:t>Model to understand passenger occupancy and arrangement </a:t>
            </a:r>
          </a:p>
        </p:txBody>
      </p:sp>
      <p:pic>
        <p:nvPicPr>
          <p:cNvPr id="7" name="Picture 6">
            <a:extLst>
              <a:ext uri="{FF2B5EF4-FFF2-40B4-BE49-F238E27FC236}">
                <a16:creationId xmlns:a16="http://schemas.microsoft.com/office/drawing/2014/main" id="{396D2447-0BE0-F3BF-5354-A0B99521D839}"/>
              </a:ext>
            </a:extLst>
          </p:cNvPr>
          <p:cNvPicPr>
            <a:picLocks noChangeAspect="1"/>
          </p:cNvPicPr>
          <p:nvPr/>
        </p:nvPicPr>
        <p:blipFill>
          <a:blip r:embed="rId5"/>
          <a:stretch>
            <a:fillRect/>
          </a:stretch>
        </p:blipFill>
        <p:spPr>
          <a:xfrm>
            <a:off x="7057360" y="5165255"/>
            <a:ext cx="1902035" cy="490604"/>
          </a:xfrm>
          <a:prstGeom prst="rect">
            <a:avLst/>
          </a:prstGeom>
        </p:spPr>
      </p:pic>
      <p:pic>
        <p:nvPicPr>
          <p:cNvPr id="8" name="Picture 7">
            <a:extLst>
              <a:ext uri="{FF2B5EF4-FFF2-40B4-BE49-F238E27FC236}">
                <a16:creationId xmlns:a16="http://schemas.microsoft.com/office/drawing/2014/main" id="{C38D2F16-1B6F-CF2C-86DE-39DD3C5E1C51}"/>
              </a:ext>
            </a:extLst>
          </p:cNvPr>
          <p:cNvPicPr>
            <a:picLocks noChangeAspect="1"/>
          </p:cNvPicPr>
          <p:nvPr/>
        </p:nvPicPr>
        <p:blipFill>
          <a:blip r:embed="rId6"/>
          <a:stretch>
            <a:fillRect/>
          </a:stretch>
        </p:blipFill>
        <p:spPr>
          <a:xfrm>
            <a:off x="7513077" y="4858403"/>
            <a:ext cx="990600" cy="342900"/>
          </a:xfrm>
          <a:prstGeom prst="rect">
            <a:avLst/>
          </a:prstGeom>
        </p:spPr>
      </p:pic>
      <p:sp>
        <p:nvSpPr>
          <p:cNvPr id="9" name="TextBox 8">
            <a:extLst>
              <a:ext uri="{FF2B5EF4-FFF2-40B4-BE49-F238E27FC236}">
                <a16:creationId xmlns:a16="http://schemas.microsoft.com/office/drawing/2014/main" id="{8AD2441E-1A3D-1B75-9A70-E0565648C89B}"/>
              </a:ext>
            </a:extLst>
          </p:cNvPr>
          <p:cNvSpPr txBox="1"/>
          <p:nvPr/>
        </p:nvSpPr>
        <p:spPr>
          <a:xfrm>
            <a:off x="6978285" y="4371649"/>
            <a:ext cx="2091153" cy="507831"/>
          </a:xfrm>
          <a:prstGeom prst="rect">
            <a:avLst/>
          </a:prstGeom>
          <a:noFill/>
        </p:spPr>
        <p:txBody>
          <a:bodyPr wrap="square" rtlCol="0">
            <a:spAutoFit/>
          </a:bodyPr>
          <a:lstStyle/>
          <a:p>
            <a:pPr algn="ctr"/>
            <a:r>
              <a:rPr lang="en-US" sz="1350" dirty="0"/>
              <a:t>Model to understand forces affecting flight</a:t>
            </a:r>
          </a:p>
        </p:txBody>
      </p:sp>
    </p:spTree>
    <p:extLst>
      <p:ext uri="{BB962C8B-B14F-4D97-AF65-F5344CB8AC3E}">
        <p14:creationId xmlns:p14="http://schemas.microsoft.com/office/powerpoint/2010/main" val="136575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0FBD4-0EA9-9CD7-5C8F-B28AFAAE1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F35B9-6769-F8AA-772C-01495E999A42}"/>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88A73F17-9C18-1081-8872-2F8AAC4BF6ED}"/>
              </a:ext>
            </a:extLst>
          </p:cNvPr>
          <p:cNvSpPr>
            <a:spLocks noGrp="1"/>
          </p:cNvSpPr>
          <p:nvPr>
            <p:ph idx="1"/>
          </p:nvPr>
        </p:nvSpPr>
        <p:spPr/>
        <p:txBody>
          <a:bodyPr>
            <a:normAutofit/>
          </a:bodyPr>
          <a:lstStyle/>
          <a:p>
            <a:r>
              <a:rPr lang="en-US" sz="2400" dirty="0"/>
              <a:t>Models are simplifications of the world that include information needed to understand a specific aspect of a system without other detail.</a:t>
            </a:r>
          </a:p>
          <a:p>
            <a:r>
              <a:rPr lang="en-US" sz="2400" dirty="0"/>
              <a:t>Science is about model building and testing.</a:t>
            </a:r>
          </a:p>
          <a:p>
            <a:r>
              <a:rPr lang="en-US" sz="2400" dirty="0"/>
              <a:t>Models should be as complicated as needed to explain a phenomenon, but no more. </a:t>
            </a:r>
          </a:p>
          <a:p>
            <a:endParaRPr lang="en-US" sz="2400" dirty="0"/>
          </a:p>
          <a:p>
            <a:pPr marL="0" indent="0">
              <a:buNone/>
            </a:pPr>
            <a:endParaRPr lang="en-US" sz="2400" dirty="0"/>
          </a:p>
        </p:txBody>
      </p:sp>
      <p:pic>
        <p:nvPicPr>
          <p:cNvPr id="10" name="Picture 2" descr="undefined">
            <a:extLst>
              <a:ext uri="{FF2B5EF4-FFF2-40B4-BE49-F238E27FC236}">
                <a16:creationId xmlns:a16="http://schemas.microsoft.com/office/drawing/2014/main" id="{346A0B1B-497E-6CE7-49E6-9BD70DBD6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0" y="4193967"/>
            <a:ext cx="1203972" cy="169917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undefined">
            <a:extLst>
              <a:ext uri="{FF2B5EF4-FFF2-40B4-BE49-F238E27FC236}">
                <a16:creationId xmlns:a16="http://schemas.microsoft.com/office/drawing/2014/main" id="{2BDC181D-6369-E580-90CB-DF112902F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137" y="4193967"/>
            <a:ext cx="2271863" cy="180678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undefined">
            <a:extLst>
              <a:ext uri="{FF2B5EF4-FFF2-40B4-BE49-F238E27FC236}">
                <a16:creationId xmlns:a16="http://schemas.microsoft.com/office/drawing/2014/main" id="{A77DD1C4-70AF-BD46-FA73-E255E8145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2657" y="4037417"/>
            <a:ext cx="1919900" cy="187561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undefined">
            <a:extLst>
              <a:ext uri="{FF2B5EF4-FFF2-40B4-BE49-F238E27FC236}">
                <a16:creationId xmlns:a16="http://schemas.microsoft.com/office/drawing/2014/main" id="{435D07BC-D5CA-53A7-ADB3-8DDFC5424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214" y="3993556"/>
            <a:ext cx="1963334" cy="196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035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4915</TotalTime>
  <Words>1166</Words>
  <Application>Microsoft Macintosh PowerPoint</Application>
  <PresentationFormat>On-screen Show (4:3)</PresentationFormat>
  <Paragraphs>131</Paragraphs>
  <Slides>15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PowerPoint Presentation</vt:lpstr>
      <vt:lpstr>Some Simple Guidelines for Effective Data Management</vt:lpstr>
      <vt:lpstr>Some Simple Guidelines for Effective Data Management</vt:lpstr>
      <vt:lpstr>Some Simple Guidelines for Effective Data Management</vt:lpstr>
      <vt:lpstr>PowerPoint Presentation</vt:lpstr>
      <vt:lpstr>R: A First Look</vt:lpstr>
      <vt:lpstr>PowerPoint Presentation</vt:lpstr>
      <vt:lpstr>Models</vt:lpstr>
      <vt:lpstr>Models</vt:lpstr>
      <vt:lpstr>Models</vt:lpstr>
      <vt:lpstr>Statistical Models</vt:lpstr>
      <vt:lpstr>An Example in Action</vt:lpstr>
      <vt:lpstr>Exponential Growth</vt:lpstr>
      <vt:lpstr>An Example in Action</vt:lpstr>
      <vt:lpstr>An Example in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WFU</dc:creator>
  <cp:lastModifiedBy>Kortessis, Nicholas</cp:lastModifiedBy>
  <cp:revision>81</cp:revision>
  <dcterms:created xsi:type="dcterms:W3CDTF">2014-10-13T13:34:43Z</dcterms:created>
  <dcterms:modified xsi:type="dcterms:W3CDTF">2025-01-16T13:07:58Z</dcterms:modified>
</cp:coreProperties>
</file>